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1"/>
  </p:sldMasterIdLst>
  <p:notesMasterIdLst>
    <p:notesMasterId r:id="rId29"/>
  </p:notesMasterIdLst>
  <p:sldIdLst>
    <p:sldId id="258" r:id="rId2"/>
    <p:sldId id="303" r:id="rId3"/>
    <p:sldId id="304" r:id="rId4"/>
    <p:sldId id="309" r:id="rId5"/>
    <p:sldId id="310" r:id="rId6"/>
    <p:sldId id="311" r:id="rId7"/>
    <p:sldId id="312" r:id="rId8"/>
    <p:sldId id="308" r:id="rId9"/>
    <p:sldId id="305" r:id="rId10"/>
    <p:sldId id="306" r:id="rId11"/>
    <p:sldId id="307" r:id="rId12"/>
    <p:sldId id="263" r:id="rId13"/>
    <p:sldId id="314" r:id="rId14"/>
    <p:sldId id="301" r:id="rId15"/>
    <p:sldId id="295" r:id="rId16"/>
    <p:sldId id="267" r:id="rId17"/>
    <p:sldId id="269" r:id="rId18"/>
    <p:sldId id="298" r:id="rId19"/>
    <p:sldId id="274" r:id="rId20"/>
    <p:sldId id="276" r:id="rId21"/>
    <p:sldId id="283" r:id="rId22"/>
    <p:sldId id="284" r:id="rId23"/>
    <p:sldId id="313" r:id="rId24"/>
    <p:sldId id="315" r:id="rId25"/>
    <p:sldId id="302" r:id="rId26"/>
    <p:sldId id="293" r:id="rId27"/>
    <p:sldId id="30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B8D3"/>
    <a:srgbClr val="368A9D"/>
    <a:srgbClr val="3F24A2"/>
    <a:srgbClr val="308A9F"/>
    <a:srgbClr val="3B3C3B"/>
    <a:srgbClr val="3C3C3B"/>
    <a:srgbClr val="163A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5" autoAdjust="0"/>
    <p:restoredTop sz="94673"/>
  </p:normalViewPr>
  <p:slideViewPr>
    <p:cSldViewPr snapToGrid="0" snapToObjects="1">
      <p:cViewPr varScale="1">
        <p:scale>
          <a:sx n="60" d="100"/>
          <a:sy n="60" d="100"/>
        </p:scale>
        <p:origin x="2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4D7554-0205-4541-9CC3-714C7B7BBAD7}" type="datetimeFigureOut">
              <a:rPr lang="en-US" smtClean="0"/>
              <a:t>12/2/2017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81B6C9-6E61-C34D-ACA8-C5A07BA2258B}" type="slidenum">
              <a:rPr lang="en-US" smtClean="0"/>
              <a:t>‹#›</a:t>
            </a:fld>
            <a:endParaRPr lang="en-US"/>
          </a:p>
        </p:txBody>
      </p:sp>
    </p:spTree>
    <p:extLst>
      <p:ext uri="{BB962C8B-B14F-4D97-AF65-F5344CB8AC3E}">
        <p14:creationId xmlns:p14="http://schemas.microsoft.com/office/powerpoint/2010/main" val="183963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81B6C9-6E61-C34D-ACA8-C5A07BA2258B}" type="slidenum">
              <a:rPr lang="en-US" smtClean="0"/>
              <a:t>1</a:t>
            </a:fld>
            <a:endParaRPr lang="en-US"/>
          </a:p>
        </p:txBody>
      </p:sp>
    </p:spTree>
    <p:extLst>
      <p:ext uri="{BB962C8B-B14F-4D97-AF65-F5344CB8AC3E}">
        <p14:creationId xmlns:p14="http://schemas.microsoft.com/office/powerpoint/2010/main" val="1477917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https://www.cesg.gov.uk/guidance/open-source-software-%E2%80%93-exploring-risk-good-practice-guide-38</a:t>
            </a:r>
          </a:p>
          <a:p>
            <a:pPr defTabSz="931774">
              <a:defRPr/>
            </a:pPr>
            <a:endParaRPr lang="en-US" dirty="0"/>
          </a:p>
          <a:p>
            <a:pPr defTabSz="931774">
              <a:defRPr/>
            </a:pPr>
            <a:r>
              <a:rPr lang="en-US" dirty="0"/>
              <a:t>If you’re using commercial software, the vendor is</a:t>
            </a:r>
            <a:r>
              <a:rPr lang="en-US" baseline="0" dirty="0"/>
              <a:t> responsible for best practice deployment guidance, the notification of any security vulnerabilities and ultimately patches and workarounds for disclosed vulnerabilities. This is part of the deliverable they provide in return for their license fee.</a:t>
            </a:r>
          </a:p>
          <a:p>
            <a:pPr defTabSz="931774">
              <a:defRPr/>
            </a:pPr>
            <a:endParaRPr lang="en-US" baseline="0" dirty="0"/>
          </a:p>
          <a:p>
            <a:pPr defTabSz="931774">
              <a:defRPr/>
            </a:pPr>
            <a:r>
              <a:rPr lang="en-US" baseline="0" dirty="0"/>
              <a:t>If you’re using open source software, that process becomes partly your responsibility. To illustrate the level of information you have to work with, let’s look at a media-wiki maintenance release from December 2015.</a:t>
            </a:r>
          </a:p>
          <a:p>
            <a:pPr defTabSz="931774">
              <a:defRPr/>
            </a:pPr>
            <a:endParaRPr lang="en-US" baseline="0" dirty="0"/>
          </a:p>
          <a:p>
            <a:pPr marL="171450" indent="-171450" defTabSz="931774">
              <a:buFontTx/>
              <a:buChar char="-"/>
              <a:defRPr/>
            </a:pPr>
            <a:r>
              <a:rPr lang="en-US" baseline="0" dirty="0"/>
              <a:t>“various special pages resulted in fata errors” – this clearly is something which needs resolution, but which pages? How do you test?</a:t>
            </a:r>
          </a:p>
          <a:p>
            <a:pPr marL="171450" indent="-171450" defTabSz="931774">
              <a:buFontTx/>
              <a:buChar char="-"/>
              <a:defRPr/>
            </a:pPr>
            <a:r>
              <a:rPr lang="en-US" baseline="0" dirty="0"/>
              <a:t>“1.24.6 marks the end of support for 1.24.x” – this is good to know, but I hope it was published elsewhere.</a:t>
            </a:r>
          </a:p>
          <a:p>
            <a:pPr marL="171450" indent="-171450" defTabSz="931774">
              <a:buFontTx/>
              <a:buChar char="-"/>
              <a:defRPr/>
            </a:pPr>
            <a:r>
              <a:rPr lang="en-US" baseline="0" dirty="0"/>
              <a:t>“However, 1.24.5 had issues (along with other versions) so it was thought fair to fix them” – This is a good thing, but can we expect this treatment in the future? From the title, we also have a fix for 1.23.x, but what </a:t>
            </a:r>
            <a:r>
              <a:rPr lang="en-US" baseline="0"/>
              <a:t>other versions? </a:t>
            </a:r>
            <a:endParaRPr lang="en-US" dirty="0"/>
          </a:p>
        </p:txBody>
      </p:sp>
      <p:sp>
        <p:nvSpPr>
          <p:cNvPr id="4" name="Slide Number Placeholder 3"/>
          <p:cNvSpPr>
            <a:spLocks noGrp="1"/>
          </p:cNvSpPr>
          <p:nvPr>
            <p:ph type="sldNum" sz="quarter" idx="10"/>
          </p:nvPr>
        </p:nvSpPr>
        <p:spPr/>
        <p:txBody>
          <a:bodyPr/>
          <a:lstStyle/>
          <a:p>
            <a:fld id="{CA51B48F-93AC-2F41-8318-53ED3609AE88}" type="slidenum">
              <a:rPr lang="en-US" smtClean="0"/>
              <a:pPr/>
              <a:t>17</a:t>
            </a:fld>
            <a:endParaRPr lang="en-US" dirty="0"/>
          </a:p>
        </p:txBody>
      </p:sp>
    </p:spTree>
    <p:extLst>
      <p:ext uri="{BB962C8B-B14F-4D97-AF65-F5344CB8AC3E}">
        <p14:creationId xmlns:p14="http://schemas.microsoft.com/office/powerpoint/2010/main" val="367246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sz="700" dirty="0"/>
          </a:p>
        </p:txBody>
      </p:sp>
      <p:sp>
        <p:nvSpPr>
          <p:cNvPr id="4" name="Slide Number Placeholder 3"/>
          <p:cNvSpPr>
            <a:spLocks noGrp="1"/>
          </p:cNvSpPr>
          <p:nvPr>
            <p:ph type="sldNum" sz="quarter" idx="10"/>
          </p:nvPr>
        </p:nvSpPr>
        <p:spPr/>
        <p:txBody>
          <a:bodyPr/>
          <a:lstStyle/>
          <a:p>
            <a:fld id="{0EE71E96-73A5-2749-BF60-7D92516666E6}" type="slidenum">
              <a:rPr lang="en-US" smtClean="0"/>
              <a:t>19</a:t>
            </a:fld>
            <a:endParaRPr lang="en-US"/>
          </a:p>
        </p:txBody>
      </p:sp>
    </p:spTree>
    <p:extLst>
      <p:ext uri="{BB962C8B-B14F-4D97-AF65-F5344CB8AC3E}">
        <p14:creationId xmlns:p14="http://schemas.microsoft.com/office/powerpoint/2010/main" val="1497801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baseline="0"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23</a:t>
            </a:fld>
            <a:endParaRPr lang="en-US"/>
          </a:p>
        </p:txBody>
      </p:sp>
    </p:spTree>
    <p:extLst>
      <p:ext uri="{BB962C8B-B14F-4D97-AF65-F5344CB8AC3E}">
        <p14:creationId xmlns:p14="http://schemas.microsoft.com/office/powerpoint/2010/main" val="162439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A5D3BF3-D352-46FC-8343-31F56E6730EA}" type="slidenum">
              <a:rPr lang="en-US" smtClean="0"/>
              <a:pPr/>
              <a:t>26</a:t>
            </a:fld>
            <a:endParaRPr lang="en-US" dirty="0"/>
          </a:p>
        </p:txBody>
      </p:sp>
    </p:spTree>
    <p:extLst>
      <p:ext uri="{BB962C8B-B14F-4D97-AF65-F5344CB8AC3E}">
        <p14:creationId xmlns:p14="http://schemas.microsoft.com/office/powerpoint/2010/main" val="16615027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11000">
              <a:srgbClr val="252B36"/>
            </a:gs>
            <a:gs pos="100000">
              <a:schemeClr val="tx1"/>
            </a:gs>
          </a:gsLst>
          <a:lin ang="0" scaled="0"/>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r="11711"/>
          <a:stretch/>
        </p:blipFill>
        <p:spPr>
          <a:xfrm>
            <a:off x="-1" y="-1"/>
            <a:ext cx="12192001" cy="6858001"/>
          </a:xfrm>
          <a:prstGeom prst="rect">
            <a:avLst/>
          </a:prstGeom>
        </p:spPr>
      </p:pic>
      <p:sp>
        <p:nvSpPr>
          <p:cNvPr id="8" name="Rectangle 7"/>
          <p:cNvSpPr/>
          <p:nvPr/>
        </p:nvSpPr>
        <p:spPr>
          <a:xfrm>
            <a:off x="0" y="6455010"/>
            <a:ext cx="12192000" cy="402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itle 1"/>
          <p:cNvSpPr>
            <a:spLocks noGrp="1"/>
          </p:cNvSpPr>
          <p:nvPr>
            <p:ph type="ctrTitle"/>
          </p:nvPr>
        </p:nvSpPr>
        <p:spPr>
          <a:xfrm>
            <a:off x="2853179" y="2212003"/>
            <a:ext cx="9144000" cy="2387600"/>
          </a:xfrm>
          <a:prstGeom prst="rect">
            <a:avLst/>
          </a:prstGeom>
        </p:spPr>
        <p:txBody>
          <a:bodyPr/>
          <a:lstStyle>
            <a:lvl1pPr algn="r">
              <a:defRPr sz="6000" b="1" i="0">
                <a:solidFill>
                  <a:schemeClr val="bg1"/>
                </a:solidFill>
                <a:latin typeface="Open Sans" charset="0"/>
                <a:ea typeface="Open Sans" charset="0"/>
                <a:cs typeface="Open Sans" charset="0"/>
              </a:defRPr>
            </a:lvl1pPr>
          </a:lstStyle>
          <a:p>
            <a:r>
              <a:rPr lang="en-US"/>
              <a:t>Click to edit Master title style</a:t>
            </a:r>
            <a:endParaRPr lang="en-US" dirty="0"/>
          </a:p>
        </p:txBody>
      </p:sp>
      <p:sp>
        <p:nvSpPr>
          <p:cNvPr id="10" name="Subtitle 2"/>
          <p:cNvSpPr>
            <a:spLocks noGrp="1"/>
          </p:cNvSpPr>
          <p:nvPr>
            <p:ph type="subTitle" idx="1"/>
          </p:nvPr>
        </p:nvSpPr>
        <p:spPr>
          <a:xfrm>
            <a:off x="2853179" y="4967386"/>
            <a:ext cx="9144000" cy="1355103"/>
          </a:xfrm>
          <a:prstGeom prst="rect">
            <a:avLst/>
          </a:prstGeom>
        </p:spPr>
        <p:txBody>
          <a:bodyPr/>
          <a:lstStyle>
            <a:lvl1pPr marL="0" indent="0" algn="r">
              <a:buNone/>
              <a:defRPr sz="240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t>Click to edit Master subtitle style</a:t>
            </a: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73567" y="308389"/>
            <a:ext cx="4123612" cy="531743"/>
          </a:xfrm>
          <a:prstGeom prst="rect">
            <a:avLst/>
          </a:prstGeom>
        </p:spPr>
      </p:pic>
    </p:spTree>
    <p:extLst>
      <p:ext uri="{BB962C8B-B14F-4D97-AF65-F5344CB8AC3E}">
        <p14:creationId xmlns:p14="http://schemas.microsoft.com/office/powerpoint/2010/main" val="203055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ight Sidebar">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7735746" y="979347"/>
            <a:ext cx="5428919" cy="3483589"/>
          </a:xfrm>
          <a:prstGeom prst="rect">
            <a:avLst/>
          </a:prstGeom>
        </p:spPr>
      </p:pic>
      <p:sp>
        <p:nvSpPr>
          <p:cNvPr id="3" name="Content Placeholder 2"/>
          <p:cNvSpPr>
            <a:spLocks noGrp="1"/>
          </p:cNvSpPr>
          <p:nvPr>
            <p:ph idx="1"/>
          </p:nvPr>
        </p:nvSpPr>
        <p:spPr>
          <a:xfrm>
            <a:off x="254524" y="1253770"/>
            <a:ext cx="7898877" cy="4923199"/>
          </a:xfrm>
          <a:prstGeom prst="rect">
            <a:avLst/>
          </a:prstGeom>
        </p:spPr>
        <p:txBody>
          <a:bodyPr>
            <a:noAutofit/>
          </a:bodyPr>
          <a:lstStyle>
            <a:lvl1pPr>
              <a:lnSpc>
                <a:spcPct val="100000"/>
              </a:lnSpc>
              <a:defRPr>
                <a:solidFill>
                  <a:schemeClr val="tx2"/>
                </a:solidFill>
              </a:defRPr>
            </a:lvl1pPr>
            <a:lvl2pPr>
              <a:lnSpc>
                <a:spcPct val="100000"/>
              </a:lnSpc>
              <a:defRPr>
                <a:solidFill>
                  <a:schemeClr val="tx2"/>
                </a:solidFill>
              </a:defRPr>
            </a:lvl2pPr>
            <a:lvl3pPr>
              <a:lnSpc>
                <a:spcPct val="100000"/>
              </a:lnSpc>
              <a:defRPr>
                <a:solidFill>
                  <a:schemeClr val="accent1"/>
                </a:solidFill>
              </a:defRPr>
            </a:lvl3pPr>
            <a:lvl4pPr>
              <a:lnSpc>
                <a:spcPct val="100000"/>
              </a:lnSpc>
              <a:defRPr>
                <a:solidFill>
                  <a:schemeClr val="accent1"/>
                </a:solidFill>
              </a:defRPr>
            </a:lvl4pPr>
            <a:lvl5pPr>
              <a:lnSpc>
                <a:spcPct val="100000"/>
              </a:lnSpc>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3"/>
          <p:cNvSpPr/>
          <p:nvPr/>
        </p:nvSpPr>
        <p:spPr>
          <a:xfrm>
            <a:off x="8326437" y="6681"/>
            <a:ext cx="3865563" cy="6858000"/>
          </a:xfrm>
          <a:prstGeom prst="rect">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sp>
        <p:nvSpPr>
          <p:cNvPr id="12"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bg2">
                    <a:lumMod val="60000"/>
                    <a:lumOff val="40000"/>
                  </a:schemeClr>
                </a:solidFill>
              </a:defRPr>
            </a:lvl1pPr>
          </a:lstStyle>
          <a:p>
            <a:endParaRPr lang="en-US"/>
          </a:p>
        </p:txBody>
      </p:sp>
      <p:sp>
        <p:nvSpPr>
          <p:cNvPr id="13"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bg2">
                    <a:lumMod val="60000"/>
                    <a:lumOff val="40000"/>
                  </a:schemeClr>
                </a:solidFill>
              </a:defRPr>
            </a:lvl1pPr>
          </a:lstStyle>
          <a:p>
            <a:fld id="{980E99E4-D4EB-B143-893C-72AB91AC8344}" type="slidenum">
              <a:rPr lang="en-US" smtClean="0"/>
              <a:t>‹#›</a:t>
            </a:fld>
            <a:endParaRPr lang="en-US"/>
          </a:p>
        </p:txBody>
      </p:sp>
      <p:sp>
        <p:nvSpPr>
          <p:cNvPr id="10" name="Title 1"/>
          <p:cNvSpPr>
            <a:spLocks noGrp="1"/>
          </p:cNvSpPr>
          <p:nvPr>
            <p:ph type="title"/>
          </p:nvPr>
        </p:nvSpPr>
        <p:spPr>
          <a:xfrm>
            <a:off x="254525" y="141405"/>
            <a:ext cx="11576115" cy="810707"/>
          </a:xfrm>
          <a:prstGeom prst="rect">
            <a:avLst/>
          </a:prstGeom>
        </p:spPr>
        <p:txBody>
          <a:bodyPr anchor="ctr">
            <a:noAutofit/>
          </a:bodyPr>
          <a:lstStyle>
            <a:lvl1pPr>
              <a:defRPr sz="3200" b="0" i="0">
                <a:solidFill>
                  <a:schemeClr val="tx1"/>
                </a:solidFill>
                <a:latin typeface="Open Sans" charset="0"/>
                <a:ea typeface="Open Sans" charset="0"/>
                <a:cs typeface="Open Sans" charset="0"/>
              </a:defRPr>
            </a:lvl1pPr>
          </a:lstStyle>
          <a:p>
            <a:r>
              <a:rPr lang="en-US"/>
              <a:t>Click to edit Master title style</a:t>
            </a:r>
            <a:endParaRPr lang="en-US" dirty="0"/>
          </a:p>
        </p:txBody>
      </p:sp>
    </p:spTree>
    <p:extLst>
      <p:ext uri="{BB962C8B-B14F-4D97-AF65-F5344CB8AC3E}">
        <p14:creationId xmlns:p14="http://schemas.microsoft.com/office/powerpoint/2010/main" val="2525259923"/>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ight Sidebar Idea">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7735746" y="979347"/>
            <a:ext cx="5428919" cy="3483589"/>
          </a:xfrm>
          <a:prstGeom prst="rect">
            <a:avLst/>
          </a:prstGeom>
        </p:spPr>
      </p:pic>
      <p:sp>
        <p:nvSpPr>
          <p:cNvPr id="15" name="Rectangle 14"/>
          <p:cNvSpPr/>
          <p:nvPr/>
        </p:nvSpPr>
        <p:spPr>
          <a:xfrm>
            <a:off x="8326437" y="6681"/>
            <a:ext cx="3865563" cy="6858000"/>
          </a:xfrm>
          <a:prstGeom prst="rect">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pic>
        <p:nvPicPr>
          <p:cNvPr id="5" name="Picture 7"/>
          <p:cNvPicPr>
            <a:picLocks noChangeAspect="1"/>
          </p:cNvPicPr>
          <p:nvPr/>
        </p:nvPicPr>
        <p:blipFill>
          <a:blip r:embed="rId3">
            <a:alphaModFix amt="38000"/>
            <a:extLst>
              <a:ext uri="{28A0092B-C50C-407E-A947-70E740481C1C}">
                <a14:useLocalDpi xmlns:a14="http://schemas.microsoft.com/office/drawing/2010/main"/>
              </a:ext>
            </a:extLst>
          </a:blip>
          <a:srcRect/>
          <a:stretch>
            <a:fillRect/>
          </a:stretch>
        </p:blipFill>
        <p:spPr bwMode="auto">
          <a:xfrm>
            <a:off x="8434389" y="1015854"/>
            <a:ext cx="3630612" cy="4924425"/>
          </a:xfrm>
          <a:prstGeom prst="rect">
            <a:avLst/>
          </a:prstGeom>
          <a:noFill/>
          <a:ln>
            <a:noFill/>
          </a:ln>
          <a:extLst>
            <a:ext uri="{909E8E84-426E-40DD-AFC4-6F175D3DCCD1}">
              <a14:hiddenFill xmlns:a14="http://schemas.microsoft.com/office/drawing/2010/main">
                <a:solidFill>
                  <a:srgbClr val="FFFFFF">
                    <a:alpha val="3800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Content Placeholder 2"/>
          <p:cNvSpPr>
            <a:spLocks noGrp="1"/>
          </p:cNvSpPr>
          <p:nvPr>
            <p:ph idx="1"/>
          </p:nvPr>
        </p:nvSpPr>
        <p:spPr>
          <a:xfrm>
            <a:off x="254524" y="1253771"/>
            <a:ext cx="7898877" cy="4923199"/>
          </a:xfrm>
          <a:prstGeom prst="rect">
            <a:avLst/>
          </a:prstGeom>
        </p:spPr>
        <p:txBody>
          <a:bodyPr>
            <a:noAutofit/>
          </a:bodyPr>
          <a:lstStyle>
            <a:lvl1pPr>
              <a:lnSpc>
                <a:spcPct val="100000"/>
              </a:lnSpc>
              <a:defRPr>
                <a:solidFill>
                  <a:schemeClr val="bg1"/>
                </a:solidFill>
              </a:defRPr>
            </a:lvl1pPr>
            <a:lvl2pPr>
              <a:lnSpc>
                <a:spcPct val="100000"/>
              </a:lnSpc>
              <a:defRPr>
                <a:solidFill>
                  <a:schemeClr val="bg2"/>
                </a:solidFill>
              </a:defRPr>
            </a:lvl2pPr>
            <a:lvl3pPr>
              <a:lnSpc>
                <a:spcPct val="100000"/>
              </a:lnSpc>
              <a:defRPr>
                <a:solidFill>
                  <a:schemeClr val="accent1"/>
                </a:solidFill>
              </a:defRPr>
            </a:lvl3pPr>
            <a:lvl4pPr>
              <a:lnSpc>
                <a:spcPct val="100000"/>
              </a:lnSpc>
              <a:defRPr>
                <a:solidFill>
                  <a:schemeClr val="accent1"/>
                </a:solidFill>
              </a:defRPr>
            </a:lvl4pPr>
            <a:lvl5pPr>
              <a:lnSpc>
                <a:spcPct val="100000"/>
              </a:lnSpc>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sp>
        <p:nvSpPr>
          <p:cNvPr id="13"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tx2">
                    <a:lumMod val="60000"/>
                    <a:lumOff val="40000"/>
                  </a:schemeClr>
                </a:solidFill>
              </a:defRPr>
            </a:lvl1pPr>
          </a:lstStyle>
          <a:p>
            <a:endParaRPr lang="en-US"/>
          </a:p>
        </p:txBody>
      </p:sp>
      <p:sp>
        <p:nvSpPr>
          <p:cNvPr id="14"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tx2">
                    <a:lumMod val="60000"/>
                    <a:lumOff val="40000"/>
                  </a:schemeClr>
                </a:solidFill>
              </a:defRPr>
            </a:lvl1pPr>
          </a:lstStyle>
          <a:p>
            <a:fld id="{980E99E4-D4EB-B143-893C-72AB91AC8344}" type="slidenum">
              <a:rPr lang="en-US" smtClean="0"/>
              <a:t>‹#›</a:t>
            </a:fld>
            <a:endParaRPr lang="en-US"/>
          </a:p>
        </p:txBody>
      </p:sp>
      <p:sp>
        <p:nvSpPr>
          <p:cNvPr id="12" name="Title 1"/>
          <p:cNvSpPr>
            <a:spLocks noGrp="1"/>
          </p:cNvSpPr>
          <p:nvPr>
            <p:ph type="title"/>
          </p:nvPr>
        </p:nvSpPr>
        <p:spPr>
          <a:xfrm>
            <a:off x="254525" y="141405"/>
            <a:ext cx="11576115" cy="810707"/>
          </a:xfrm>
          <a:prstGeom prst="rect">
            <a:avLst/>
          </a:prstGeom>
        </p:spPr>
        <p:txBody>
          <a:bodyPr anchor="ctr">
            <a:noAutofit/>
          </a:bodyPr>
          <a:lstStyle>
            <a:lvl1pPr>
              <a:defRPr sz="3200" b="0" i="0">
                <a:solidFill>
                  <a:schemeClr val="bg1"/>
                </a:solidFill>
                <a:latin typeface="Open Sans" charset="0"/>
                <a:ea typeface="Open Sans" charset="0"/>
                <a:cs typeface="Open Sans" charset="0"/>
              </a:defRPr>
            </a:lvl1pPr>
          </a:lstStyle>
          <a:p>
            <a:r>
              <a:rPr lang="en-US"/>
              <a:t>Click to edit Master title style</a:t>
            </a:r>
            <a:endParaRPr lang="en-US" dirty="0"/>
          </a:p>
        </p:txBody>
      </p:sp>
    </p:spTree>
    <p:extLst>
      <p:ext uri="{BB962C8B-B14F-4D97-AF65-F5344CB8AC3E}">
        <p14:creationId xmlns:p14="http://schemas.microsoft.com/office/powerpoint/2010/main" val="10305015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Left Sidebar">
    <p:bg>
      <p:bgRef idx="1001">
        <a:schemeClr val="bg1"/>
      </p:bgRef>
    </p:bg>
    <p:spTree>
      <p:nvGrpSpPr>
        <p:cNvPr id="1" name=""/>
        <p:cNvGrpSpPr/>
        <p:nvPr/>
      </p:nvGrpSpPr>
      <p:grpSpPr>
        <a:xfrm>
          <a:off x="0" y="0"/>
          <a:ext cx="0" cy="0"/>
          <a:chOff x="0" y="0"/>
          <a:chExt cx="0" cy="0"/>
        </a:xfrm>
      </p:grpSpPr>
      <p:sp>
        <p:nvSpPr>
          <p:cNvPr id="8" name="Content Placeholder 2"/>
          <p:cNvSpPr>
            <a:spLocks noGrp="1"/>
          </p:cNvSpPr>
          <p:nvPr>
            <p:ph idx="13"/>
          </p:nvPr>
        </p:nvSpPr>
        <p:spPr>
          <a:xfrm>
            <a:off x="4038600" y="1253768"/>
            <a:ext cx="7898877" cy="4923197"/>
          </a:xfrm>
          <a:prstGeom prst="rect">
            <a:avLst/>
          </a:prstGeom>
        </p:spPr>
        <p:txBody>
          <a:bodyPr>
            <a:noAutofit/>
          </a:bodyPr>
          <a:lstStyle>
            <a:lvl1pPr>
              <a:lnSpc>
                <a:spcPct val="100000"/>
              </a:lnSpc>
              <a:defRPr>
                <a:solidFill>
                  <a:schemeClr val="tx1"/>
                </a:solidFill>
              </a:defRPr>
            </a:lvl1pPr>
            <a:lvl2pPr>
              <a:lnSpc>
                <a:spcPct val="100000"/>
              </a:lnSpc>
              <a:defRPr>
                <a:solidFill>
                  <a:schemeClr val="tx2"/>
                </a:solidFill>
              </a:defRPr>
            </a:lvl2pPr>
            <a:lvl3pPr>
              <a:lnSpc>
                <a:spcPct val="100000"/>
              </a:lnSpc>
              <a:defRPr>
                <a:solidFill>
                  <a:schemeClr val="accent1"/>
                </a:solidFill>
              </a:defRPr>
            </a:lvl3pPr>
            <a:lvl4pPr>
              <a:lnSpc>
                <a:spcPct val="100000"/>
              </a:lnSpc>
              <a:defRPr>
                <a:solidFill>
                  <a:schemeClr val="accent1"/>
                </a:solidFill>
              </a:defRPr>
            </a:lvl4pPr>
            <a:lvl5pPr>
              <a:lnSpc>
                <a:spcPct val="100000"/>
              </a:lnSpc>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4038602" y="143027"/>
            <a:ext cx="7792039" cy="810707"/>
          </a:xfrm>
          <a:prstGeom prst="rect">
            <a:avLst/>
          </a:prstGeom>
        </p:spPr>
        <p:txBody>
          <a:bodyPr anchor="ctr">
            <a:normAutofit/>
          </a:bodyPr>
          <a:lstStyle>
            <a:lvl1pPr>
              <a:defRPr sz="3200" b="0" i="0">
                <a:solidFill>
                  <a:schemeClr val="tx1"/>
                </a:solidFill>
                <a:latin typeface="Open Sans" charset="0"/>
                <a:ea typeface="Open Sans" charset="0"/>
                <a:cs typeface="Open Sans" charset="0"/>
              </a:defRPr>
            </a:lvl1pPr>
          </a:lstStyle>
          <a:p>
            <a:r>
              <a:rPr lang="en-US"/>
              <a:t>Click to edit Master title style</a:t>
            </a:r>
            <a:endParaRPr lang="en-US" dirty="0"/>
          </a:p>
        </p:txBody>
      </p:sp>
      <p:sp>
        <p:nvSpPr>
          <p:cNvPr id="9"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tx2">
                    <a:lumMod val="60000"/>
                    <a:lumOff val="40000"/>
                  </a:schemeClr>
                </a:solidFill>
              </a:defRPr>
            </a:lvl1pPr>
          </a:lstStyle>
          <a:p>
            <a:endParaRPr lang="en-US"/>
          </a:p>
        </p:txBody>
      </p:sp>
      <p:sp>
        <p:nvSpPr>
          <p:cNvPr id="10"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tx2">
                    <a:lumMod val="60000"/>
                    <a:lumOff val="40000"/>
                  </a:schemeClr>
                </a:solidFill>
              </a:defRPr>
            </a:lvl1pPr>
          </a:lstStyle>
          <a:p>
            <a:fld id="{980E99E4-D4EB-B143-893C-72AB91AC8344}" type="slidenum">
              <a:rPr lang="en-US" smtClean="0"/>
              <a:t>‹#›</a:t>
            </a:fld>
            <a:endParaRPr lang="en-US"/>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3848100" cy="6858000"/>
          </a:xfrm>
          <a:prstGeom prst="rect">
            <a:avLst/>
          </a:prstGeom>
        </p:spPr>
      </p:pic>
      <p:sp>
        <p:nvSpPr>
          <p:cNvPr id="14" name="Rectangle 13"/>
          <p:cNvSpPr/>
          <p:nvPr/>
        </p:nvSpPr>
        <p:spPr>
          <a:xfrm>
            <a:off x="0" y="6681"/>
            <a:ext cx="3865563" cy="6858000"/>
          </a:xfrm>
          <a:prstGeom prst="rect">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spTree>
    <p:extLst>
      <p:ext uri="{BB962C8B-B14F-4D97-AF65-F5344CB8AC3E}">
        <p14:creationId xmlns:p14="http://schemas.microsoft.com/office/powerpoint/2010/main" val="348216119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Left Sidebar">
    <p:bg>
      <p:bgRef idx="1001">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0"/>
            <a:ext cx="3848100" cy="6858000"/>
          </a:xfrm>
          <a:prstGeom prst="rect">
            <a:avLst/>
          </a:prstGeom>
        </p:spPr>
      </p:pic>
      <p:sp>
        <p:nvSpPr>
          <p:cNvPr id="16" name="Rectangle 15"/>
          <p:cNvSpPr/>
          <p:nvPr userDrawn="1"/>
        </p:nvSpPr>
        <p:spPr>
          <a:xfrm>
            <a:off x="0" y="0"/>
            <a:ext cx="3865563" cy="6858000"/>
          </a:xfrm>
          <a:prstGeom prst="rect">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sp>
        <p:nvSpPr>
          <p:cNvPr id="8" name="Content Placeholder 2"/>
          <p:cNvSpPr>
            <a:spLocks noGrp="1"/>
          </p:cNvSpPr>
          <p:nvPr>
            <p:ph idx="13"/>
          </p:nvPr>
        </p:nvSpPr>
        <p:spPr>
          <a:xfrm>
            <a:off x="4038600" y="1253768"/>
            <a:ext cx="7898877" cy="4923197"/>
          </a:xfrm>
          <a:prstGeom prst="rect">
            <a:avLst/>
          </a:prstGeom>
        </p:spPr>
        <p:txBody>
          <a:bodyPr>
            <a:noAutofit/>
          </a:bodyPr>
          <a:lstStyle>
            <a:lvl1pPr>
              <a:lnSpc>
                <a:spcPct val="100000"/>
              </a:lnSpc>
              <a:defRPr>
                <a:solidFill>
                  <a:schemeClr val="tx1"/>
                </a:solidFill>
              </a:defRPr>
            </a:lvl1pPr>
            <a:lvl2pPr>
              <a:lnSpc>
                <a:spcPct val="100000"/>
              </a:lnSpc>
              <a:defRPr>
                <a:solidFill>
                  <a:schemeClr val="tx2"/>
                </a:solidFill>
              </a:defRPr>
            </a:lvl2pPr>
            <a:lvl3pPr>
              <a:lnSpc>
                <a:spcPct val="100000"/>
              </a:lnSpc>
              <a:defRPr>
                <a:solidFill>
                  <a:schemeClr val="accent1"/>
                </a:solidFill>
              </a:defRPr>
            </a:lvl3pPr>
            <a:lvl4pPr>
              <a:lnSpc>
                <a:spcPct val="100000"/>
              </a:lnSpc>
              <a:defRPr>
                <a:solidFill>
                  <a:schemeClr val="accent1"/>
                </a:solidFill>
              </a:defRPr>
            </a:lvl4pPr>
            <a:lvl5pPr>
              <a:lnSpc>
                <a:spcPct val="100000"/>
              </a:lnSpc>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p:cNvSpPr>
            <a:spLocks noGrp="1"/>
          </p:cNvSpPr>
          <p:nvPr>
            <p:ph type="title"/>
          </p:nvPr>
        </p:nvSpPr>
        <p:spPr>
          <a:xfrm>
            <a:off x="4038602" y="143027"/>
            <a:ext cx="7792039" cy="810707"/>
          </a:xfrm>
          <a:prstGeom prst="rect">
            <a:avLst/>
          </a:prstGeom>
        </p:spPr>
        <p:txBody>
          <a:bodyPr anchor="ctr">
            <a:normAutofit/>
          </a:bodyPr>
          <a:lstStyle>
            <a:lvl1pPr>
              <a:defRPr sz="3200" b="0" i="0">
                <a:solidFill>
                  <a:schemeClr val="tx1"/>
                </a:solidFill>
                <a:latin typeface="Open Sans" charset="0"/>
                <a:ea typeface="Open Sans" charset="0"/>
                <a:cs typeface="Open Sans" charset="0"/>
              </a:defRPr>
            </a:lvl1pPr>
          </a:lstStyle>
          <a:p>
            <a:r>
              <a:rPr lang="en-US"/>
              <a:t>Click to edit Master title style</a:t>
            </a:r>
            <a:endParaRPr lang="en-US" dirty="0"/>
          </a:p>
        </p:txBody>
      </p:sp>
      <p:sp>
        <p:nvSpPr>
          <p:cNvPr id="9"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tx2">
                    <a:lumMod val="60000"/>
                    <a:lumOff val="40000"/>
                  </a:schemeClr>
                </a:solidFill>
              </a:defRPr>
            </a:lvl1pPr>
          </a:lstStyle>
          <a:p>
            <a:endParaRPr lang="en-US"/>
          </a:p>
        </p:txBody>
      </p:sp>
      <p:sp>
        <p:nvSpPr>
          <p:cNvPr id="10"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tx2">
                    <a:lumMod val="60000"/>
                    <a:lumOff val="40000"/>
                  </a:schemeClr>
                </a:solidFill>
              </a:defRPr>
            </a:lvl1pPr>
          </a:lstStyle>
          <a:p>
            <a:fld id="{980E99E4-D4EB-B143-893C-72AB91AC8344}" type="slidenum">
              <a:rPr lang="en-US" smtClean="0"/>
              <a:t>‹#›</a:t>
            </a:fld>
            <a:endParaRPr lang="en-US"/>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pic>
        <p:nvPicPr>
          <p:cNvPr id="13" name="Picture 7"/>
          <p:cNvPicPr>
            <a:picLocks noChangeAspect="1"/>
          </p:cNvPicPr>
          <p:nvPr userDrawn="1"/>
        </p:nvPicPr>
        <p:blipFill>
          <a:blip r:embed="rId4" cstate="print">
            <a:alphaModFix amt="38000"/>
            <a:extLst>
              <a:ext uri="{28A0092B-C50C-407E-A947-70E740481C1C}">
                <a14:useLocalDpi xmlns:a14="http://schemas.microsoft.com/office/drawing/2010/main"/>
              </a:ext>
            </a:extLst>
          </a:blip>
          <a:srcRect/>
          <a:stretch>
            <a:fillRect/>
          </a:stretch>
        </p:blipFill>
        <p:spPr bwMode="auto">
          <a:xfrm>
            <a:off x="-80236" y="3738565"/>
            <a:ext cx="2674939" cy="2438400"/>
          </a:xfrm>
          <a:prstGeom prst="rect">
            <a:avLst/>
          </a:prstGeom>
          <a:noFill/>
          <a:ln>
            <a:noFill/>
          </a:ln>
          <a:extLst>
            <a:ext uri="{909E8E84-426E-40DD-AFC4-6F175D3DCCD1}">
              <a14:hiddenFill xmlns:a14="http://schemas.microsoft.com/office/drawing/2010/main">
                <a:solidFill>
                  <a:srgbClr val="FFFFFF">
                    <a:alpha val="38000"/>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413104"/>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s 1">
    <p:bg>
      <p:bgPr>
        <a:gradFill>
          <a:gsLst>
            <a:gs pos="12000">
              <a:srgbClr val="252B36"/>
            </a:gs>
            <a:gs pos="100000">
              <a:schemeClr val="tx1"/>
            </a:gs>
          </a:gsLst>
          <a:lin ang="7800000" scaled="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flipH="1" flipV="1">
            <a:off x="6296005" y="2403496"/>
            <a:ext cx="8299492" cy="3492501"/>
          </a:xfrm>
          <a:prstGeom prst="rect">
            <a:avLst/>
          </a:prstGeom>
        </p:spPr>
      </p:pic>
      <p:sp>
        <p:nvSpPr>
          <p:cNvPr id="5" name="Oval 4"/>
          <p:cNvSpPr/>
          <p:nvPr/>
        </p:nvSpPr>
        <p:spPr>
          <a:xfrm>
            <a:off x="960439" y="1377950"/>
            <a:ext cx="1874837" cy="18748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pic>
        <p:nvPicPr>
          <p:cNvPr id="6" name="Picture 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31926" y="1585914"/>
            <a:ext cx="18065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8901114" y="3983039"/>
            <a:ext cx="1874837" cy="18748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pic>
        <p:nvPicPr>
          <p:cNvPr id="8" name="Picture 9"/>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8526465" y="4189413"/>
            <a:ext cx="1806575"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9"/>
          <p:cNvSpPr>
            <a:spLocks noGrp="1"/>
          </p:cNvSpPr>
          <p:nvPr>
            <p:ph type="body" sz="quarter" idx="13"/>
          </p:nvPr>
        </p:nvSpPr>
        <p:spPr>
          <a:xfrm>
            <a:off x="3530601" y="1566868"/>
            <a:ext cx="7153275" cy="1685925"/>
          </a:xfrm>
          <a:prstGeom prst="rect">
            <a:avLst/>
          </a:prstGeom>
        </p:spPr>
        <p:txBody>
          <a:bodyPr>
            <a:normAutofit/>
          </a:bodyPr>
          <a:lstStyle>
            <a:lvl1pPr marL="0" indent="0">
              <a:lnSpc>
                <a:spcPct val="100000"/>
              </a:lnSpc>
              <a:buNone/>
              <a:defRPr sz="3600">
                <a:solidFill>
                  <a:schemeClr val="bg1"/>
                </a:solidFill>
              </a:defRPr>
            </a:lvl1pPr>
          </a:lstStyle>
          <a:p>
            <a:pPr lvl="0"/>
            <a:r>
              <a:rPr lang="en-US"/>
              <a:t>Click to edit Master text styles</a:t>
            </a:r>
          </a:p>
        </p:txBody>
      </p:sp>
      <p:sp>
        <p:nvSpPr>
          <p:cNvPr id="12" name="Text Placeholder 9"/>
          <p:cNvSpPr>
            <a:spLocks noGrp="1"/>
          </p:cNvSpPr>
          <p:nvPr>
            <p:ph type="body" sz="quarter" idx="14"/>
          </p:nvPr>
        </p:nvSpPr>
        <p:spPr>
          <a:xfrm>
            <a:off x="1146217" y="4171612"/>
            <a:ext cx="7153275" cy="1685925"/>
          </a:xfrm>
          <a:prstGeom prst="rect">
            <a:avLst/>
          </a:prstGeom>
        </p:spPr>
        <p:txBody>
          <a:bodyPr>
            <a:normAutofit/>
          </a:bodyPr>
          <a:lstStyle>
            <a:lvl1pPr marL="0" indent="0" algn="r">
              <a:lnSpc>
                <a:spcPct val="100000"/>
              </a:lnSpc>
              <a:buNone/>
              <a:defRPr sz="3600">
                <a:solidFill>
                  <a:schemeClr val="bg1"/>
                </a:solidFill>
              </a:defRPr>
            </a:lvl1pPr>
          </a:lstStyle>
          <a:p>
            <a:pPr lvl="0"/>
            <a:r>
              <a:rPr lang="en-US"/>
              <a:t>Click to edit Master text styles</a:t>
            </a:r>
          </a:p>
        </p:txBody>
      </p:sp>
      <p:sp>
        <p:nvSpPr>
          <p:cNvPr id="14" name="Title 1"/>
          <p:cNvSpPr>
            <a:spLocks noGrp="1"/>
          </p:cNvSpPr>
          <p:nvPr>
            <p:ph type="title"/>
          </p:nvPr>
        </p:nvSpPr>
        <p:spPr>
          <a:xfrm>
            <a:off x="254525" y="141405"/>
            <a:ext cx="11576115" cy="810707"/>
          </a:xfrm>
          <a:prstGeom prst="rect">
            <a:avLst/>
          </a:prstGeom>
        </p:spPr>
        <p:txBody>
          <a:bodyPr anchor="ctr">
            <a:normAutofit/>
          </a:bodyPr>
          <a:lstStyle>
            <a:lvl1pPr>
              <a:defRPr sz="3200" b="0" i="0">
                <a:solidFill>
                  <a:schemeClr val="bg1"/>
                </a:solidFill>
                <a:latin typeface="Open Sans" charset="0"/>
                <a:ea typeface="Open Sans" charset="0"/>
                <a:cs typeface="Open Sans" charset="0"/>
              </a:defRPr>
            </a:lvl1pPr>
          </a:lstStyle>
          <a:p>
            <a:r>
              <a:rPr lang="en-US"/>
              <a:t>Click to edit Master title style</a:t>
            </a:r>
            <a:endParaRPr lang="en-US" dirty="0"/>
          </a:p>
        </p:txBody>
      </p:sp>
      <p:sp>
        <p:nvSpPr>
          <p:cNvPr id="13"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tx2">
                    <a:lumMod val="60000"/>
                    <a:lumOff val="40000"/>
                  </a:schemeClr>
                </a:solidFill>
              </a:defRPr>
            </a:lvl1pPr>
          </a:lstStyle>
          <a:p>
            <a:endParaRPr lang="en-US"/>
          </a:p>
        </p:txBody>
      </p:sp>
      <p:sp>
        <p:nvSpPr>
          <p:cNvPr id="15"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tx2">
                    <a:lumMod val="60000"/>
                    <a:lumOff val="40000"/>
                  </a:schemeClr>
                </a:solidFill>
              </a:defRPr>
            </a:lvl1pPr>
          </a:lstStyle>
          <a:p>
            <a:fld id="{980E99E4-D4EB-B143-893C-72AB91AC8344}" type="slidenum">
              <a:rPr lang="en-US" smtClean="0"/>
              <a:t>‹#›</a:t>
            </a:fld>
            <a:endParaRPr lang="en-US"/>
          </a:p>
        </p:txBody>
      </p:sp>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spTree>
    <p:extLst>
      <p:ext uri="{BB962C8B-B14F-4D97-AF65-F5344CB8AC3E}">
        <p14:creationId xmlns:p14="http://schemas.microsoft.com/office/powerpoint/2010/main" val="1905992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s 2">
    <p:bg>
      <p:bgPr>
        <a:gradFill>
          <a:gsLst>
            <a:gs pos="12000">
              <a:srgbClr val="252B36"/>
            </a:gs>
            <a:gs pos="100000">
              <a:schemeClr val="tx1"/>
            </a:gs>
          </a:gsLst>
          <a:lin ang="7200000" scaled="0"/>
        </a:grad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16200000" flipH="1" flipV="1">
            <a:off x="6296005" y="2403496"/>
            <a:ext cx="8299492" cy="3492501"/>
          </a:xfrm>
          <a:prstGeom prst="rect">
            <a:avLst/>
          </a:prstGeom>
        </p:spPr>
      </p:pic>
      <p:sp>
        <p:nvSpPr>
          <p:cNvPr id="5" name="Oval 4"/>
          <p:cNvSpPr/>
          <p:nvPr/>
        </p:nvSpPr>
        <p:spPr>
          <a:xfrm>
            <a:off x="960439" y="1377950"/>
            <a:ext cx="1874837" cy="18748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pic>
        <p:nvPicPr>
          <p:cNvPr id="6" name="Picture 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31926" y="1585914"/>
            <a:ext cx="1806575"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Oval 6"/>
          <p:cNvSpPr/>
          <p:nvPr/>
        </p:nvSpPr>
        <p:spPr>
          <a:xfrm>
            <a:off x="8901114" y="3983039"/>
            <a:ext cx="1874837" cy="18748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pic>
        <p:nvPicPr>
          <p:cNvPr id="8" name="Picture 9"/>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8526465" y="4189413"/>
            <a:ext cx="1806575" cy="168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9"/>
          <p:cNvSpPr>
            <a:spLocks noGrp="1"/>
          </p:cNvSpPr>
          <p:nvPr>
            <p:ph type="body" sz="quarter" idx="13"/>
          </p:nvPr>
        </p:nvSpPr>
        <p:spPr>
          <a:xfrm>
            <a:off x="3530601" y="1566868"/>
            <a:ext cx="7153275" cy="1685925"/>
          </a:xfrm>
          <a:prstGeom prst="rect">
            <a:avLst/>
          </a:prstGeom>
        </p:spPr>
        <p:txBody>
          <a:bodyPr>
            <a:normAutofit/>
          </a:bodyPr>
          <a:lstStyle>
            <a:lvl1pPr marL="0" indent="0">
              <a:lnSpc>
                <a:spcPct val="100000"/>
              </a:lnSpc>
              <a:buNone/>
              <a:defRPr sz="3600">
                <a:solidFill>
                  <a:schemeClr val="bg1"/>
                </a:solidFill>
              </a:defRPr>
            </a:lvl1pPr>
          </a:lstStyle>
          <a:p>
            <a:pPr lvl="0"/>
            <a:r>
              <a:rPr lang="en-US"/>
              <a:t>Click to edit Master text styles</a:t>
            </a:r>
          </a:p>
        </p:txBody>
      </p:sp>
      <p:sp>
        <p:nvSpPr>
          <p:cNvPr id="18" name="Text Placeholder 9"/>
          <p:cNvSpPr>
            <a:spLocks noGrp="1"/>
          </p:cNvSpPr>
          <p:nvPr>
            <p:ph type="body" sz="quarter" idx="14"/>
          </p:nvPr>
        </p:nvSpPr>
        <p:spPr>
          <a:xfrm>
            <a:off x="1146217" y="4171612"/>
            <a:ext cx="7153275" cy="1685925"/>
          </a:xfrm>
          <a:prstGeom prst="rect">
            <a:avLst/>
          </a:prstGeom>
        </p:spPr>
        <p:txBody>
          <a:bodyPr>
            <a:normAutofit/>
          </a:bodyPr>
          <a:lstStyle>
            <a:lvl1pPr marL="0" indent="0" algn="r">
              <a:lnSpc>
                <a:spcPct val="100000"/>
              </a:lnSpc>
              <a:buNone/>
              <a:defRPr sz="3600">
                <a:solidFill>
                  <a:schemeClr val="bg1"/>
                </a:solidFill>
              </a:defRPr>
            </a:lvl1pPr>
          </a:lstStyle>
          <a:p>
            <a:pPr lvl="0"/>
            <a:r>
              <a:rPr lang="en-US"/>
              <a:t>Click to edit Master text styles</a:t>
            </a:r>
          </a:p>
        </p:txBody>
      </p:sp>
      <p:sp>
        <p:nvSpPr>
          <p:cNvPr id="11"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tx2">
                    <a:lumMod val="60000"/>
                    <a:lumOff val="40000"/>
                  </a:schemeClr>
                </a:solidFill>
              </a:defRPr>
            </a:lvl1pPr>
          </a:lstStyle>
          <a:p>
            <a:endParaRPr lang="en-US"/>
          </a:p>
        </p:txBody>
      </p:sp>
      <p:sp>
        <p:nvSpPr>
          <p:cNvPr id="12"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tx2">
                    <a:lumMod val="60000"/>
                    <a:lumOff val="40000"/>
                  </a:schemeClr>
                </a:solidFill>
              </a:defRPr>
            </a:lvl1pPr>
          </a:lstStyle>
          <a:p>
            <a:fld id="{980E99E4-D4EB-B143-893C-72AB91AC8344}" type="slidenum">
              <a:rPr lang="en-US" smtClean="0"/>
              <a:t>‹#›</a:t>
            </a:fld>
            <a:endParaRPr lang="en-US"/>
          </a:p>
        </p:txBody>
      </p:sp>
      <p:pic>
        <p:nvPicPr>
          <p:cNvPr id="14" name="Pictur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sp>
        <p:nvSpPr>
          <p:cNvPr id="13" name="Title 1"/>
          <p:cNvSpPr>
            <a:spLocks noGrp="1"/>
          </p:cNvSpPr>
          <p:nvPr>
            <p:ph type="title"/>
          </p:nvPr>
        </p:nvSpPr>
        <p:spPr>
          <a:xfrm>
            <a:off x="254525" y="141405"/>
            <a:ext cx="11576115" cy="810707"/>
          </a:xfrm>
          <a:prstGeom prst="rect">
            <a:avLst/>
          </a:prstGeom>
        </p:spPr>
        <p:txBody>
          <a:bodyPr anchor="ctr">
            <a:noAutofit/>
          </a:bodyPr>
          <a:lstStyle>
            <a:lvl1pPr>
              <a:defRPr sz="3200" b="0" i="0">
                <a:solidFill>
                  <a:schemeClr val="bg1"/>
                </a:solidFill>
                <a:latin typeface="Open Sans" charset="0"/>
                <a:ea typeface="Open Sans" charset="0"/>
                <a:cs typeface="Open Sans" charset="0"/>
              </a:defRPr>
            </a:lvl1pPr>
          </a:lstStyle>
          <a:p>
            <a:r>
              <a:rPr lang="en-US"/>
              <a:t>Click to edit Master title style</a:t>
            </a:r>
            <a:endParaRPr lang="en-US" dirty="0"/>
          </a:p>
        </p:txBody>
      </p:sp>
    </p:spTree>
    <p:extLst>
      <p:ext uri="{BB962C8B-B14F-4D97-AF65-F5344CB8AC3E}">
        <p14:creationId xmlns:p14="http://schemas.microsoft.com/office/powerpoint/2010/main" val="2643162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ck Duck Process">
    <p:bg>
      <p:bgPr>
        <a:gradFill>
          <a:gsLst>
            <a:gs pos="84000">
              <a:srgbClr val="252B36"/>
            </a:gs>
            <a:gs pos="14000">
              <a:schemeClr val="tx1"/>
            </a:gs>
          </a:gsLst>
          <a:lin ang="0" scaled="0"/>
        </a:gradFill>
        <a:effectLst/>
      </p:bgPr>
    </p:bg>
    <p:spTree>
      <p:nvGrpSpPr>
        <p:cNvPr id="1" name=""/>
        <p:cNvGrpSpPr/>
        <p:nvPr/>
      </p:nvGrpSpPr>
      <p:grpSpPr>
        <a:xfrm>
          <a:off x="0" y="0"/>
          <a:ext cx="0" cy="0"/>
          <a:chOff x="0" y="0"/>
          <a:chExt cx="0" cy="0"/>
        </a:xfrm>
      </p:grpSpPr>
      <p:pic>
        <p:nvPicPr>
          <p:cNvPr id="57" name="Picture 5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8343901" y="0"/>
            <a:ext cx="3848100" cy="6858000"/>
          </a:xfrm>
          <a:prstGeom prst="rect">
            <a:avLst/>
          </a:prstGeom>
        </p:spPr>
      </p:pic>
      <p:grpSp>
        <p:nvGrpSpPr>
          <p:cNvPr id="30" name="Group 29"/>
          <p:cNvGrpSpPr/>
          <p:nvPr/>
        </p:nvGrpSpPr>
        <p:grpSpPr>
          <a:xfrm>
            <a:off x="323116" y="2208184"/>
            <a:ext cx="2190375" cy="3119189"/>
            <a:chOff x="269632" y="2208183"/>
            <a:chExt cx="2190375" cy="3119190"/>
          </a:xfrm>
        </p:grpSpPr>
        <p:sp>
          <p:nvSpPr>
            <p:cNvPr id="31" name="Rectangle 30"/>
            <p:cNvSpPr/>
            <p:nvPr userDrawn="1"/>
          </p:nvSpPr>
          <p:spPr>
            <a:xfrm>
              <a:off x="269632" y="2208183"/>
              <a:ext cx="2190375" cy="311919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2" name="Picture 31"/>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38455" y="2483459"/>
              <a:ext cx="1252728" cy="1277112"/>
            </a:xfrm>
            <a:prstGeom prst="rect">
              <a:avLst/>
            </a:prstGeom>
          </p:spPr>
        </p:pic>
        <p:sp>
          <p:nvSpPr>
            <p:cNvPr id="33" name="TextBox 32"/>
            <p:cNvSpPr txBox="1"/>
            <p:nvPr userDrawn="1"/>
          </p:nvSpPr>
          <p:spPr>
            <a:xfrm>
              <a:off x="453768" y="3895645"/>
              <a:ext cx="1779270" cy="430887"/>
            </a:xfrm>
            <a:prstGeom prst="rect">
              <a:avLst/>
            </a:prstGeom>
            <a:noFill/>
          </p:spPr>
          <p:txBody>
            <a:bodyPr wrap="none" rtlCol="0">
              <a:spAutoFit/>
            </a:bodyPr>
            <a:lstStyle/>
            <a:p>
              <a:r>
                <a:rPr lang="en-US" sz="2200" b="1" dirty="0">
                  <a:solidFill>
                    <a:schemeClr val="bg1"/>
                  </a:solidFill>
                </a:rPr>
                <a:t>INVENTORY</a:t>
              </a:r>
            </a:p>
          </p:txBody>
        </p:sp>
        <p:sp>
          <p:nvSpPr>
            <p:cNvPr id="34" name="TextBox 33"/>
            <p:cNvSpPr txBox="1"/>
            <p:nvPr userDrawn="1"/>
          </p:nvSpPr>
          <p:spPr>
            <a:xfrm>
              <a:off x="269632" y="4306501"/>
              <a:ext cx="2190375" cy="646331"/>
            </a:xfrm>
            <a:prstGeom prst="rect">
              <a:avLst/>
            </a:prstGeom>
            <a:noFill/>
          </p:spPr>
          <p:txBody>
            <a:bodyPr wrap="square" rtlCol="0">
              <a:spAutoFit/>
            </a:bodyPr>
            <a:lstStyle>
              <a:lvl1pPr algn="ctr">
                <a:defRPr sz="1800" b="0">
                  <a:solidFill>
                    <a:schemeClr val="bg1"/>
                  </a:solidFill>
                  <a:ea typeface="DINPro" charset="0"/>
                  <a:cs typeface="DINPro" charset="0"/>
                </a:defRPr>
              </a:lvl1pPr>
              <a:extLst/>
            </a:lstStyle>
            <a:p>
              <a:pPr lvl="0"/>
              <a:r>
                <a:rPr lang="en-US" sz="1800" dirty="0"/>
                <a:t>Open Source Software</a:t>
              </a:r>
            </a:p>
          </p:txBody>
        </p:sp>
      </p:grpSp>
      <p:grpSp>
        <p:nvGrpSpPr>
          <p:cNvPr id="36" name="Group 35"/>
          <p:cNvGrpSpPr/>
          <p:nvPr/>
        </p:nvGrpSpPr>
        <p:grpSpPr>
          <a:xfrm>
            <a:off x="2665221" y="2208184"/>
            <a:ext cx="2190375" cy="3119189"/>
            <a:chOff x="2611734" y="2208183"/>
            <a:chExt cx="2190375" cy="3119190"/>
          </a:xfrm>
        </p:grpSpPr>
        <p:sp>
          <p:nvSpPr>
            <p:cNvPr id="37" name="Rectangle 36"/>
            <p:cNvSpPr/>
            <p:nvPr userDrawn="1"/>
          </p:nvSpPr>
          <p:spPr>
            <a:xfrm>
              <a:off x="2611734" y="2208183"/>
              <a:ext cx="2190375" cy="311919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38" name="Picture 37"/>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234778" y="2379827"/>
              <a:ext cx="1121664" cy="1484376"/>
            </a:xfrm>
            <a:prstGeom prst="rect">
              <a:avLst/>
            </a:prstGeom>
          </p:spPr>
        </p:pic>
        <p:sp>
          <p:nvSpPr>
            <p:cNvPr id="39" name="TextBox 38"/>
            <p:cNvSpPr txBox="1"/>
            <p:nvPr/>
          </p:nvSpPr>
          <p:spPr>
            <a:xfrm>
              <a:off x="3382677" y="3895645"/>
              <a:ext cx="825867" cy="430887"/>
            </a:xfrm>
            <a:prstGeom prst="rect">
              <a:avLst/>
            </a:prstGeom>
            <a:noFill/>
          </p:spPr>
          <p:txBody>
            <a:bodyPr wrap="none" rtlCol="0">
              <a:spAutoFit/>
            </a:bodyPr>
            <a:lstStyle/>
            <a:p>
              <a:pPr algn="ctr"/>
              <a:r>
                <a:rPr lang="en-US" sz="2200" b="1" dirty="0">
                  <a:solidFill>
                    <a:schemeClr val="bg1"/>
                  </a:solidFill>
                </a:rPr>
                <a:t>MAP</a:t>
              </a:r>
            </a:p>
          </p:txBody>
        </p:sp>
        <p:sp>
          <p:nvSpPr>
            <p:cNvPr id="40" name="TextBox 39"/>
            <p:cNvSpPr txBox="1"/>
            <p:nvPr/>
          </p:nvSpPr>
          <p:spPr>
            <a:xfrm>
              <a:off x="2881730" y="4251214"/>
              <a:ext cx="1827762" cy="646331"/>
            </a:xfrm>
            <a:prstGeom prst="rect">
              <a:avLst/>
            </a:prstGeom>
            <a:noFill/>
          </p:spPr>
          <p:txBody>
            <a:bodyPr wrap="square" rtlCol="0">
              <a:spAutoFit/>
            </a:bodyPr>
            <a:lstStyle/>
            <a:p>
              <a:pPr algn="ctr"/>
              <a:r>
                <a:rPr lang="en-US" sz="1800" b="0" kern="1200" dirty="0">
                  <a:solidFill>
                    <a:schemeClr val="bg1"/>
                  </a:solidFill>
                  <a:latin typeface="+mn-lt"/>
                  <a:ea typeface="DINPro" charset="0"/>
                  <a:cs typeface="DINPro" charset="0"/>
                </a:rPr>
                <a:t>Known Security Vulnerabilities</a:t>
              </a:r>
            </a:p>
          </p:txBody>
        </p:sp>
      </p:grpSp>
      <p:grpSp>
        <p:nvGrpSpPr>
          <p:cNvPr id="41" name="Group 40"/>
          <p:cNvGrpSpPr/>
          <p:nvPr/>
        </p:nvGrpSpPr>
        <p:grpSpPr>
          <a:xfrm>
            <a:off x="5007321" y="2208184"/>
            <a:ext cx="2190377" cy="3119189"/>
            <a:chOff x="4953834" y="2208183"/>
            <a:chExt cx="2190377" cy="3119190"/>
          </a:xfrm>
        </p:grpSpPr>
        <p:sp>
          <p:nvSpPr>
            <p:cNvPr id="42" name="Rectangle 41"/>
            <p:cNvSpPr/>
            <p:nvPr userDrawn="1"/>
          </p:nvSpPr>
          <p:spPr>
            <a:xfrm>
              <a:off x="4953836" y="2208183"/>
              <a:ext cx="2190375" cy="311919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3" name="Picture 42"/>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49735" y="2379827"/>
              <a:ext cx="798576" cy="1502664"/>
            </a:xfrm>
            <a:prstGeom prst="rect">
              <a:avLst/>
            </a:prstGeom>
          </p:spPr>
        </p:pic>
        <p:sp>
          <p:nvSpPr>
            <p:cNvPr id="44" name="TextBox 43"/>
            <p:cNvSpPr txBox="1"/>
            <p:nvPr/>
          </p:nvSpPr>
          <p:spPr>
            <a:xfrm>
              <a:off x="5333924" y="3904789"/>
              <a:ext cx="1430200" cy="430887"/>
            </a:xfrm>
            <a:prstGeom prst="rect">
              <a:avLst/>
            </a:prstGeom>
            <a:noFill/>
          </p:spPr>
          <p:txBody>
            <a:bodyPr wrap="none" rtlCol="0">
              <a:spAutoFit/>
            </a:bodyPr>
            <a:lstStyle/>
            <a:p>
              <a:pPr algn="ctr"/>
              <a:r>
                <a:rPr lang="en-US" sz="2200" b="1" dirty="0">
                  <a:solidFill>
                    <a:schemeClr val="bg1"/>
                  </a:solidFill>
                </a:rPr>
                <a:t>IDENTIFY</a:t>
              </a:r>
            </a:p>
          </p:txBody>
        </p:sp>
        <p:sp>
          <p:nvSpPr>
            <p:cNvPr id="45" name="TextBox 44"/>
            <p:cNvSpPr txBox="1"/>
            <p:nvPr/>
          </p:nvSpPr>
          <p:spPr>
            <a:xfrm>
              <a:off x="4953834" y="4260357"/>
              <a:ext cx="2190374" cy="646331"/>
            </a:xfrm>
            <a:prstGeom prst="rect">
              <a:avLst/>
            </a:prstGeom>
            <a:noFill/>
          </p:spPr>
          <p:txBody>
            <a:bodyPr wrap="square" rtlCol="0">
              <a:spAutoFit/>
            </a:bodyPr>
            <a:lstStyle/>
            <a:p>
              <a:pPr marL="0" algn="ctr" rtl="0" latinLnBrk="0"/>
              <a:r>
                <a:rPr lang="en-US" sz="1800" b="0" kern="1200" dirty="0">
                  <a:solidFill>
                    <a:schemeClr val="bg1"/>
                  </a:solidFill>
                  <a:latin typeface="+mn-lt"/>
                  <a:ea typeface="DINPro" charset="0"/>
                  <a:cs typeface="DINPro" charset="0"/>
                </a:rPr>
                <a:t>License Compliance Risks</a:t>
              </a:r>
            </a:p>
          </p:txBody>
        </p:sp>
      </p:grpSp>
      <p:grpSp>
        <p:nvGrpSpPr>
          <p:cNvPr id="46" name="Group 45"/>
          <p:cNvGrpSpPr/>
          <p:nvPr/>
        </p:nvGrpSpPr>
        <p:grpSpPr>
          <a:xfrm>
            <a:off x="7349425" y="2208184"/>
            <a:ext cx="2190375" cy="3119189"/>
            <a:chOff x="7295938" y="2208183"/>
            <a:chExt cx="2190375" cy="3119190"/>
          </a:xfrm>
        </p:grpSpPr>
        <p:sp>
          <p:nvSpPr>
            <p:cNvPr id="47" name="Rectangle 46"/>
            <p:cNvSpPr/>
            <p:nvPr userDrawn="1"/>
          </p:nvSpPr>
          <p:spPr>
            <a:xfrm>
              <a:off x="7295938" y="2208183"/>
              <a:ext cx="2190375" cy="311919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8" name="Picture 4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25137" y="2456027"/>
              <a:ext cx="1331976" cy="1331976"/>
            </a:xfrm>
            <a:prstGeom prst="rect">
              <a:avLst/>
            </a:prstGeom>
          </p:spPr>
        </p:pic>
        <p:sp>
          <p:nvSpPr>
            <p:cNvPr id="49" name="TextBox 48"/>
            <p:cNvSpPr txBox="1"/>
            <p:nvPr/>
          </p:nvSpPr>
          <p:spPr>
            <a:xfrm>
              <a:off x="7847292" y="3895645"/>
              <a:ext cx="1087669" cy="430887"/>
            </a:xfrm>
            <a:prstGeom prst="rect">
              <a:avLst/>
            </a:prstGeom>
            <a:noFill/>
          </p:spPr>
          <p:txBody>
            <a:bodyPr wrap="none" rtlCol="0">
              <a:spAutoFit/>
            </a:bodyPr>
            <a:lstStyle/>
            <a:p>
              <a:pPr algn="ctr"/>
              <a:r>
                <a:rPr lang="en-US" sz="2200" b="1" dirty="0">
                  <a:solidFill>
                    <a:schemeClr val="bg1"/>
                  </a:solidFill>
                </a:rPr>
                <a:t>TRACK</a:t>
              </a:r>
            </a:p>
          </p:txBody>
        </p:sp>
        <p:sp>
          <p:nvSpPr>
            <p:cNvPr id="50" name="TextBox 49"/>
            <p:cNvSpPr txBox="1"/>
            <p:nvPr/>
          </p:nvSpPr>
          <p:spPr>
            <a:xfrm>
              <a:off x="7506383" y="4251213"/>
              <a:ext cx="1769483" cy="923330"/>
            </a:xfrm>
            <a:prstGeom prst="rect">
              <a:avLst/>
            </a:prstGeom>
            <a:noFill/>
          </p:spPr>
          <p:txBody>
            <a:bodyPr wrap="square" rtlCol="0">
              <a:spAutoFit/>
            </a:bodyPr>
            <a:lstStyle/>
            <a:p>
              <a:pPr algn="ctr"/>
              <a:r>
                <a:rPr lang="en-US" sz="1800" b="0" kern="1200" dirty="0">
                  <a:solidFill>
                    <a:schemeClr val="bg1"/>
                  </a:solidFill>
                  <a:latin typeface="+mn-lt"/>
                  <a:ea typeface="DINPro" charset="0"/>
                  <a:cs typeface="DINPro" charset="0"/>
                </a:rPr>
                <a:t>Remediation Priorities &amp; Progress</a:t>
              </a:r>
            </a:p>
          </p:txBody>
        </p:sp>
      </p:grpSp>
      <p:grpSp>
        <p:nvGrpSpPr>
          <p:cNvPr id="51" name="Group 50"/>
          <p:cNvGrpSpPr/>
          <p:nvPr/>
        </p:nvGrpSpPr>
        <p:grpSpPr>
          <a:xfrm>
            <a:off x="9691526" y="2208184"/>
            <a:ext cx="2190375" cy="3119189"/>
            <a:chOff x="9638039" y="2208183"/>
            <a:chExt cx="2190375" cy="3119190"/>
          </a:xfrm>
        </p:grpSpPr>
        <p:sp>
          <p:nvSpPr>
            <p:cNvPr id="52" name="Rectangle 51"/>
            <p:cNvSpPr/>
            <p:nvPr userDrawn="1"/>
          </p:nvSpPr>
          <p:spPr>
            <a:xfrm>
              <a:off x="9638039" y="2208183"/>
              <a:ext cx="2190375" cy="311919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53" name="Picture 52"/>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98110" y="2456027"/>
              <a:ext cx="1070233" cy="1331976"/>
            </a:xfrm>
            <a:prstGeom prst="rect">
              <a:avLst/>
            </a:prstGeom>
          </p:spPr>
        </p:pic>
        <p:sp>
          <p:nvSpPr>
            <p:cNvPr id="54" name="TextBox 53"/>
            <p:cNvSpPr txBox="1"/>
            <p:nvPr/>
          </p:nvSpPr>
          <p:spPr>
            <a:xfrm>
              <a:off x="10222127" y="3895645"/>
              <a:ext cx="1022203" cy="430887"/>
            </a:xfrm>
            <a:prstGeom prst="rect">
              <a:avLst/>
            </a:prstGeom>
            <a:noFill/>
          </p:spPr>
          <p:txBody>
            <a:bodyPr wrap="none" rtlCol="0">
              <a:spAutoFit/>
            </a:bodyPr>
            <a:lstStyle/>
            <a:p>
              <a:pPr algn="ctr"/>
              <a:r>
                <a:rPr lang="en-US" sz="2200" b="1" dirty="0">
                  <a:solidFill>
                    <a:schemeClr val="bg1"/>
                  </a:solidFill>
                </a:rPr>
                <a:t>ALERT</a:t>
              </a:r>
            </a:p>
          </p:txBody>
        </p:sp>
        <p:sp>
          <p:nvSpPr>
            <p:cNvPr id="55" name="TextBox 54"/>
            <p:cNvSpPr txBox="1"/>
            <p:nvPr/>
          </p:nvSpPr>
          <p:spPr>
            <a:xfrm>
              <a:off x="9638039" y="4251213"/>
              <a:ext cx="2190375" cy="646331"/>
            </a:xfrm>
            <a:prstGeom prst="rect">
              <a:avLst/>
            </a:prstGeom>
            <a:noFill/>
          </p:spPr>
          <p:txBody>
            <a:bodyPr wrap="square" rtlCol="0">
              <a:spAutoFit/>
            </a:bodyPr>
            <a:lstStyle/>
            <a:p>
              <a:pPr marL="0" algn="ctr" rtl="0" latinLnBrk="0"/>
              <a:r>
                <a:rPr lang="en-US" sz="1800" b="0" kern="1200" dirty="0">
                  <a:solidFill>
                    <a:schemeClr val="bg1"/>
                  </a:solidFill>
                  <a:latin typeface="+mn-lt"/>
                  <a:ea typeface="DINPro" charset="0"/>
                  <a:cs typeface="DINPro" charset="0"/>
                </a:rPr>
                <a:t>New Vulnerabilities Affecting You</a:t>
              </a:r>
            </a:p>
          </p:txBody>
        </p:sp>
      </p:grpSp>
      <p:sp>
        <p:nvSpPr>
          <p:cNvPr id="58"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tx2">
                    <a:lumMod val="60000"/>
                    <a:lumOff val="40000"/>
                  </a:schemeClr>
                </a:solidFill>
              </a:defRPr>
            </a:lvl1pPr>
          </a:lstStyle>
          <a:p>
            <a:endParaRPr lang="en-US"/>
          </a:p>
        </p:txBody>
      </p:sp>
      <p:sp>
        <p:nvSpPr>
          <p:cNvPr id="59"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tx2">
                    <a:lumMod val="60000"/>
                    <a:lumOff val="40000"/>
                  </a:schemeClr>
                </a:solidFill>
              </a:defRPr>
            </a:lvl1pPr>
          </a:lstStyle>
          <a:p>
            <a:fld id="{980E99E4-D4EB-B143-893C-72AB91AC8344}" type="slidenum">
              <a:rPr lang="en-US" smtClean="0"/>
              <a:t>‹#›</a:t>
            </a:fld>
            <a:endParaRPr lang="en-US"/>
          </a:p>
        </p:txBody>
      </p:sp>
      <p:pic>
        <p:nvPicPr>
          <p:cNvPr id="61" name="Picture 6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sp>
        <p:nvSpPr>
          <p:cNvPr id="56" name="Title 1"/>
          <p:cNvSpPr>
            <a:spLocks noGrp="1"/>
          </p:cNvSpPr>
          <p:nvPr>
            <p:ph type="title"/>
          </p:nvPr>
        </p:nvSpPr>
        <p:spPr>
          <a:xfrm>
            <a:off x="254525" y="141405"/>
            <a:ext cx="11576115" cy="810707"/>
          </a:xfrm>
          <a:prstGeom prst="rect">
            <a:avLst/>
          </a:prstGeom>
        </p:spPr>
        <p:txBody>
          <a:bodyPr anchor="ctr">
            <a:noAutofit/>
          </a:bodyPr>
          <a:lstStyle>
            <a:lvl1pPr>
              <a:defRPr sz="3200" b="0" i="0">
                <a:solidFill>
                  <a:schemeClr val="bg1"/>
                </a:solidFill>
                <a:latin typeface="Open Sans" charset="0"/>
                <a:ea typeface="Open Sans" charset="0"/>
                <a:cs typeface="Open Sans" charset="0"/>
              </a:defRPr>
            </a:lvl1pPr>
          </a:lstStyle>
          <a:p>
            <a:r>
              <a:rPr lang="en-US"/>
              <a:t>Click to edit Master title style</a:t>
            </a:r>
            <a:endParaRPr lang="en-US" dirty="0"/>
          </a:p>
        </p:txBody>
      </p:sp>
    </p:spTree>
    <p:extLst>
      <p:ext uri="{BB962C8B-B14F-4D97-AF65-F5344CB8AC3E}">
        <p14:creationId xmlns:p14="http://schemas.microsoft.com/office/powerpoint/2010/main" val="230977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Duck BP1">
    <p:bg>
      <p:bgPr>
        <a:solidFill>
          <a:schemeClr val="bg1"/>
        </a:solidFill>
        <a:effectLst/>
      </p:bgPr>
    </p:bg>
    <p:spTree>
      <p:nvGrpSpPr>
        <p:cNvPr id="1" name=""/>
        <p:cNvGrpSpPr/>
        <p:nvPr/>
      </p:nvGrpSpPr>
      <p:grpSpPr>
        <a:xfrm>
          <a:off x="0" y="0"/>
          <a:ext cx="0" cy="0"/>
          <a:chOff x="0" y="0"/>
          <a:chExt cx="0" cy="0"/>
        </a:xfrm>
      </p:grpSpPr>
      <p:pic>
        <p:nvPicPr>
          <p:cNvPr id="2"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4809" y="2383536"/>
            <a:ext cx="12192000" cy="4474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7"/>
          <p:cNvSpPr txBox="1">
            <a:spLocks noChangeArrowheads="1"/>
          </p:cNvSpPr>
          <p:nvPr/>
        </p:nvSpPr>
        <p:spPr bwMode="auto">
          <a:xfrm>
            <a:off x="284164" y="584200"/>
            <a:ext cx="11660187"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defTabSz="912813" fontAlgn="base">
              <a:spcBef>
                <a:spcPct val="0"/>
              </a:spcBef>
              <a:spcAft>
                <a:spcPct val="0"/>
              </a:spcAft>
              <a:defRPr>
                <a:solidFill>
                  <a:schemeClr val="tx1"/>
                </a:solidFill>
                <a:latin typeface="Open Sans" charset="0"/>
              </a:defRPr>
            </a:lvl6pPr>
            <a:lvl7pPr marL="2971800" indent="-228600" defTabSz="912813" fontAlgn="base">
              <a:spcBef>
                <a:spcPct val="0"/>
              </a:spcBef>
              <a:spcAft>
                <a:spcPct val="0"/>
              </a:spcAft>
              <a:defRPr>
                <a:solidFill>
                  <a:schemeClr val="tx1"/>
                </a:solidFill>
                <a:latin typeface="Open Sans" charset="0"/>
              </a:defRPr>
            </a:lvl7pPr>
            <a:lvl8pPr marL="3429000" indent="-228600" defTabSz="912813" fontAlgn="base">
              <a:spcBef>
                <a:spcPct val="0"/>
              </a:spcBef>
              <a:spcAft>
                <a:spcPct val="0"/>
              </a:spcAft>
              <a:defRPr>
                <a:solidFill>
                  <a:schemeClr val="tx1"/>
                </a:solidFill>
                <a:latin typeface="Open Sans" charset="0"/>
              </a:defRPr>
            </a:lvl8pPr>
            <a:lvl9pPr marL="3886200" indent="-228600" defTabSz="912813" fontAlgn="base">
              <a:spcBef>
                <a:spcPct val="0"/>
              </a:spcBef>
              <a:spcAft>
                <a:spcPct val="0"/>
              </a:spcAft>
              <a:defRPr>
                <a:solidFill>
                  <a:schemeClr val="tx1"/>
                </a:solidFill>
                <a:latin typeface="Open Sans" charset="0"/>
              </a:defRPr>
            </a:lvl9pPr>
          </a:lstStyle>
          <a:p>
            <a:pPr algn="ctr" eaLnBrk="1" hangingPunct="1"/>
            <a:r>
              <a:rPr lang="en-US" altLang="en-US" sz="3200">
                <a:ea typeface="Open Sans" charset="0"/>
                <a:cs typeface="Open Sans" charset="0"/>
              </a:rPr>
              <a:t>Organizations worldwide use Black Duck to automate the process of securing and managing open source software, eliminating pain related to open source security vulnerabilities and license compliance.</a:t>
            </a:r>
          </a:p>
          <a:p>
            <a:pPr algn="ctr" eaLnBrk="1" hangingPunct="1"/>
            <a:endParaRPr lang="en-US" altLang="en-US" sz="2000"/>
          </a:p>
        </p:txBody>
      </p:sp>
      <p:pic>
        <p:nvPicPr>
          <p:cNvPr id="4"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auto">
          <a:xfrm>
            <a:off x="209000" y="6339504"/>
            <a:ext cx="2420105" cy="299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947864" y="4858856"/>
            <a:ext cx="503237" cy="538163"/>
          </a:xfrm>
          <a:prstGeom prst="rect">
            <a:avLst/>
          </a:prstGeom>
          <a:solidFill>
            <a:srgbClr val="252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sp>
        <p:nvSpPr>
          <p:cNvPr id="6" name="Rectangle 5"/>
          <p:cNvSpPr/>
          <p:nvPr/>
        </p:nvSpPr>
        <p:spPr>
          <a:xfrm>
            <a:off x="3917950" y="4858856"/>
            <a:ext cx="503239" cy="538163"/>
          </a:xfrm>
          <a:prstGeom prst="rect">
            <a:avLst/>
          </a:prstGeom>
          <a:solidFill>
            <a:srgbClr val="252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sp>
        <p:nvSpPr>
          <p:cNvPr id="7" name="Rectangle 6"/>
          <p:cNvSpPr/>
          <p:nvPr/>
        </p:nvSpPr>
        <p:spPr>
          <a:xfrm>
            <a:off x="5822949" y="4858856"/>
            <a:ext cx="501651" cy="538163"/>
          </a:xfrm>
          <a:prstGeom prst="rect">
            <a:avLst/>
          </a:prstGeom>
          <a:solidFill>
            <a:srgbClr val="252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sp>
        <p:nvSpPr>
          <p:cNvPr id="8" name="Rectangle 7"/>
          <p:cNvSpPr/>
          <p:nvPr/>
        </p:nvSpPr>
        <p:spPr>
          <a:xfrm>
            <a:off x="7677151" y="4858856"/>
            <a:ext cx="609600" cy="538163"/>
          </a:xfrm>
          <a:prstGeom prst="rect">
            <a:avLst/>
          </a:prstGeom>
          <a:solidFill>
            <a:srgbClr val="252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sp>
        <p:nvSpPr>
          <p:cNvPr id="9" name="Rectangle 8"/>
          <p:cNvSpPr/>
          <p:nvPr/>
        </p:nvSpPr>
        <p:spPr>
          <a:xfrm>
            <a:off x="9650414" y="4858856"/>
            <a:ext cx="511175" cy="538163"/>
          </a:xfrm>
          <a:prstGeom prst="rect">
            <a:avLst/>
          </a:prstGeom>
          <a:solidFill>
            <a:srgbClr val="252B3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54" eaLnBrk="1" fontAlgn="auto" hangingPunct="1">
              <a:spcBef>
                <a:spcPts val="0"/>
              </a:spcBef>
              <a:spcAft>
                <a:spcPts val="0"/>
              </a:spcAft>
              <a:defRPr/>
            </a:pPr>
            <a:endParaRPr lang="en-US" sz="1351"/>
          </a:p>
        </p:txBody>
      </p:sp>
      <p:pic>
        <p:nvPicPr>
          <p:cNvPr id="10" name="Picture 14"/>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flipH="1">
            <a:off x="1935163" y="4855680"/>
            <a:ext cx="463551"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flipH="1">
            <a:off x="3892549" y="4833456"/>
            <a:ext cx="414339"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flipH="1">
            <a:off x="5888039" y="4831869"/>
            <a:ext cx="2952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7"/>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7789864" y="4849331"/>
            <a:ext cx="49212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flipH="1">
            <a:off x="9739314" y="4849331"/>
            <a:ext cx="3952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7"/>
          <p:cNvSpPr txBox="1">
            <a:spLocks noChangeArrowheads="1"/>
          </p:cNvSpPr>
          <p:nvPr/>
        </p:nvSpPr>
        <p:spPr bwMode="auto">
          <a:xfrm>
            <a:off x="284164" y="584200"/>
            <a:ext cx="11660187"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defTabSz="912813" fontAlgn="base">
              <a:spcBef>
                <a:spcPct val="0"/>
              </a:spcBef>
              <a:spcAft>
                <a:spcPct val="0"/>
              </a:spcAft>
              <a:defRPr>
                <a:solidFill>
                  <a:schemeClr val="tx1"/>
                </a:solidFill>
                <a:latin typeface="Open Sans" charset="0"/>
              </a:defRPr>
            </a:lvl6pPr>
            <a:lvl7pPr marL="2971800" indent="-228600" defTabSz="912813" fontAlgn="base">
              <a:spcBef>
                <a:spcPct val="0"/>
              </a:spcBef>
              <a:spcAft>
                <a:spcPct val="0"/>
              </a:spcAft>
              <a:defRPr>
                <a:solidFill>
                  <a:schemeClr val="tx1"/>
                </a:solidFill>
                <a:latin typeface="Open Sans" charset="0"/>
              </a:defRPr>
            </a:lvl7pPr>
            <a:lvl8pPr marL="3429000" indent="-228600" defTabSz="912813" fontAlgn="base">
              <a:spcBef>
                <a:spcPct val="0"/>
              </a:spcBef>
              <a:spcAft>
                <a:spcPct val="0"/>
              </a:spcAft>
              <a:defRPr>
                <a:solidFill>
                  <a:schemeClr val="tx1"/>
                </a:solidFill>
                <a:latin typeface="Open Sans" charset="0"/>
              </a:defRPr>
            </a:lvl8pPr>
            <a:lvl9pPr marL="3886200" indent="-228600" defTabSz="912813" fontAlgn="base">
              <a:spcBef>
                <a:spcPct val="0"/>
              </a:spcBef>
              <a:spcAft>
                <a:spcPct val="0"/>
              </a:spcAft>
              <a:defRPr>
                <a:solidFill>
                  <a:schemeClr val="tx1"/>
                </a:solidFill>
                <a:latin typeface="Open Sans" charset="0"/>
              </a:defRPr>
            </a:lvl9pPr>
          </a:lstStyle>
          <a:p>
            <a:pPr algn="ctr" eaLnBrk="1" hangingPunct="1"/>
            <a:r>
              <a:rPr lang="en-US" altLang="en-US" sz="3200">
                <a:ea typeface="Open Sans" charset="0"/>
                <a:cs typeface="Open Sans" charset="0"/>
              </a:rPr>
              <a:t>Organizations worldwide use Black Duck to automate the process of securing and managing open source software, eliminating pain related to open source security vulnerabilities and license compliance.</a:t>
            </a:r>
          </a:p>
          <a:p>
            <a:pPr algn="ctr" eaLnBrk="1" hangingPunct="1"/>
            <a:endParaRPr lang="en-US" altLang="en-US" sz="2000"/>
          </a:p>
        </p:txBody>
      </p:sp>
      <p:sp>
        <p:nvSpPr>
          <p:cNvPr id="19" name="Rectangle 18"/>
          <p:cNvSpPr/>
          <p:nvPr/>
        </p:nvSpPr>
        <p:spPr>
          <a:xfrm>
            <a:off x="0" y="1"/>
            <a:ext cx="12192000" cy="1923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182881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losing Slide">
    <p:bg>
      <p:bgPr>
        <a:gradFill>
          <a:gsLst>
            <a:gs pos="57000">
              <a:schemeClr val="tx1"/>
            </a:gs>
            <a:gs pos="100000">
              <a:schemeClr val="accent1"/>
            </a:gs>
          </a:gsLst>
          <a:lin ang="5400000" scaled="1"/>
        </a:gradFill>
        <a:effectLst/>
      </p:bgPr>
    </p:bg>
    <p:spTree>
      <p:nvGrpSpPr>
        <p:cNvPr id="1" name=""/>
        <p:cNvGrpSpPr/>
        <p:nvPr/>
      </p:nvGrpSpPr>
      <p:grpSpPr>
        <a:xfrm>
          <a:off x="0" y="0"/>
          <a:ext cx="0" cy="0"/>
          <a:chOff x="0" y="0"/>
          <a:chExt cx="0" cy="0"/>
        </a:xfrm>
      </p:grpSpPr>
      <p:pic>
        <p:nvPicPr>
          <p:cNvPr id="2"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2192339" y="2945362"/>
            <a:ext cx="7807325" cy="96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25786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A491B10-A5D8-5B49-87B0-AB937C5E0E8C}" type="datetimeFigureOut">
              <a:rPr lang="en-US" smtClean="0"/>
              <a:t>12/2/2017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BE2E81-3CB4-9C41-98C9-F4C3C5BD9A60}" type="slidenum">
              <a:rPr lang="en-US" smtClean="0"/>
              <a:t>‹#›</a:t>
            </a:fld>
            <a:endParaRPr lang="en-US"/>
          </a:p>
        </p:txBody>
      </p:sp>
    </p:spTree>
    <p:extLst>
      <p:ext uri="{BB962C8B-B14F-4D97-AF65-F5344CB8AC3E}">
        <p14:creationId xmlns:p14="http://schemas.microsoft.com/office/powerpoint/2010/main" val="51124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1">
    <p:bg>
      <p:bgPr>
        <a:gradFill>
          <a:gsLst>
            <a:gs pos="20000">
              <a:srgbClr val="252B36"/>
            </a:gs>
            <a:gs pos="100000">
              <a:schemeClr val="bg1"/>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5953" y="1709745"/>
            <a:ext cx="7020547" cy="2852737"/>
          </a:xfrm>
          <a:prstGeom prst="rect">
            <a:avLst/>
          </a:prstGeom>
        </p:spPr>
        <p:txBody>
          <a:bodyPr anchor="b"/>
          <a:lstStyle>
            <a:lvl1pPr algn="r">
              <a:defRPr sz="6000" b="1" i="0">
                <a:solidFill>
                  <a:schemeClr val="tx1"/>
                </a:solidFill>
                <a:latin typeface="Open Sans" charset="0"/>
                <a:ea typeface="Open Sans" charset="0"/>
                <a:cs typeface="Open Sans" charset="0"/>
              </a:defRPr>
            </a:lvl1pPr>
          </a:lstStyle>
          <a:p>
            <a:r>
              <a:rPr lang="en-US"/>
              <a:t>Click to edit Master title style</a:t>
            </a:r>
            <a:endParaRPr lang="en-US" dirty="0"/>
          </a:p>
        </p:txBody>
      </p:sp>
      <p:sp>
        <p:nvSpPr>
          <p:cNvPr id="3" name="Text Placeholder 2"/>
          <p:cNvSpPr>
            <a:spLocks noGrp="1"/>
          </p:cNvSpPr>
          <p:nvPr>
            <p:ph type="body" idx="1"/>
          </p:nvPr>
        </p:nvSpPr>
        <p:spPr>
          <a:xfrm>
            <a:off x="4835951" y="4589469"/>
            <a:ext cx="7020548" cy="1500187"/>
          </a:xfrm>
          <a:prstGeom prst="rect">
            <a:avLst/>
          </a:prstGeom>
        </p:spPr>
        <p:txBody>
          <a:bodyPr/>
          <a:lstStyle>
            <a:lvl1pPr marL="0" indent="0" algn="r">
              <a:buNone/>
              <a:defRPr sz="240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sp>
        <p:nvSpPr>
          <p:cNvPr id="9"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bg2">
                    <a:lumMod val="60000"/>
                    <a:lumOff val="40000"/>
                  </a:schemeClr>
                </a:solidFill>
              </a:defRPr>
            </a:lvl1pPr>
          </a:lstStyle>
          <a:p>
            <a:endParaRPr lang="en-US"/>
          </a:p>
        </p:txBody>
      </p:sp>
      <p:sp>
        <p:nvSpPr>
          <p:cNvPr id="10"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bg2">
                    <a:lumMod val="60000"/>
                    <a:lumOff val="40000"/>
                  </a:schemeClr>
                </a:solidFill>
              </a:defRPr>
            </a:lvl1pPr>
          </a:lstStyle>
          <a:p>
            <a:fld id="{980E99E4-D4EB-B143-893C-72AB91AC8344}" type="slidenum">
              <a:rPr lang="en-US" smtClean="0"/>
              <a:t>‹#›</a:t>
            </a:fld>
            <a:endParaRPr lang="en-US"/>
          </a:p>
        </p:txBody>
      </p:sp>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r="11711"/>
          <a:stretch/>
        </p:blipFill>
        <p:spPr>
          <a:xfrm>
            <a:off x="-1" y="-1"/>
            <a:ext cx="12192001" cy="6858001"/>
          </a:xfrm>
          <a:prstGeom prst="rect">
            <a:avLst/>
          </a:prstGeom>
        </p:spPr>
      </p:pic>
    </p:spTree>
    <p:extLst>
      <p:ext uri="{BB962C8B-B14F-4D97-AF65-F5344CB8AC3E}">
        <p14:creationId xmlns:p14="http://schemas.microsoft.com/office/powerpoint/2010/main" val="365032308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1">
    <p:bg>
      <p:bgPr>
        <a:gradFill>
          <a:gsLst>
            <a:gs pos="20000">
              <a:srgbClr val="252B36"/>
            </a:gs>
            <a:gs pos="100000">
              <a:schemeClr val="bg1"/>
            </a:gs>
          </a:gsLst>
          <a:lin ang="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35953" y="1709745"/>
            <a:ext cx="7020547" cy="2852737"/>
          </a:xfrm>
          <a:prstGeom prst="rect">
            <a:avLst/>
          </a:prstGeom>
        </p:spPr>
        <p:txBody>
          <a:bodyPr anchor="b"/>
          <a:lstStyle>
            <a:lvl1pPr algn="r">
              <a:defRPr sz="6000" b="1" i="0">
                <a:solidFill>
                  <a:schemeClr val="tx1"/>
                </a:solidFill>
                <a:latin typeface="Open Sans" charset="0"/>
                <a:ea typeface="Open Sans" charset="0"/>
                <a:cs typeface="Open Sans" charset="0"/>
              </a:defRPr>
            </a:lvl1pPr>
          </a:lstStyle>
          <a:p>
            <a:r>
              <a:rPr lang="en-US"/>
              <a:t>Click to edit Master title style</a:t>
            </a:r>
            <a:endParaRPr lang="en-US" dirty="0"/>
          </a:p>
        </p:txBody>
      </p:sp>
      <p:sp>
        <p:nvSpPr>
          <p:cNvPr id="3" name="Text Placeholder 2"/>
          <p:cNvSpPr>
            <a:spLocks noGrp="1"/>
          </p:cNvSpPr>
          <p:nvPr>
            <p:ph type="body" idx="1"/>
          </p:nvPr>
        </p:nvSpPr>
        <p:spPr>
          <a:xfrm>
            <a:off x="4835951" y="4589469"/>
            <a:ext cx="7020548" cy="1500187"/>
          </a:xfrm>
          <a:prstGeom prst="rect">
            <a:avLst/>
          </a:prstGeom>
        </p:spPr>
        <p:txBody>
          <a:bodyPr/>
          <a:lstStyle>
            <a:lvl1pPr marL="0" indent="0" algn="r">
              <a:buNone/>
              <a:defRPr sz="240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t>Click to edit Master text styles</a:t>
            </a:r>
          </a:p>
        </p:txBody>
      </p:sp>
      <p:pic>
        <p:nvPicPr>
          <p:cNvPr id="10" name="Pictur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sp>
        <p:nvSpPr>
          <p:cNvPr id="11"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bg2">
                    <a:lumMod val="60000"/>
                    <a:lumOff val="40000"/>
                  </a:schemeClr>
                </a:solidFill>
              </a:defRPr>
            </a:lvl1pPr>
          </a:lstStyle>
          <a:p>
            <a:endParaRPr lang="en-US"/>
          </a:p>
        </p:txBody>
      </p:sp>
      <p:sp>
        <p:nvSpPr>
          <p:cNvPr id="12"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bg2">
                    <a:lumMod val="60000"/>
                    <a:lumOff val="40000"/>
                  </a:schemeClr>
                </a:solidFill>
              </a:defRPr>
            </a:lvl1pPr>
          </a:lstStyle>
          <a:p>
            <a:fld id="{980E99E4-D4EB-B143-893C-72AB91AC8344}" type="slidenum">
              <a:rPr lang="en-US" smtClean="0"/>
              <a:t>‹#›</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0"/>
            <a:ext cx="10427503" cy="6858000"/>
          </a:xfrm>
          <a:prstGeom prst="rect">
            <a:avLst/>
          </a:prstGeom>
        </p:spPr>
      </p:pic>
    </p:spTree>
    <p:extLst>
      <p:ext uri="{BB962C8B-B14F-4D97-AF65-F5344CB8AC3E}">
        <p14:creationId xmlns:p14="http://schemas.microsoft.com/office/powerpoint/2010/main" val="123358594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White">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88952" cy="1091184"/>
          </a:xfrm>
          <a:prstGeom prst="rect">
            <a:avLst/>
          </a:prstGeom>
        </p:spPr>
      </p:pic>
      <p:sp>
        <p:nvSpPr>
          <p:cNvPr id="2" name="Title 1"/>
          <p:cNvSpPr>
            <a:spLocks noGrp="1"/>
          </p:cNvSpPr>
          <p:nvPr>
            <p:ph type="title"/>
          </p:nvPr>
        </p:nvSpPr>
        <p:spPr>
          <a:xfrm>
            <a:off x="254525" y="141405"/>
            <a:ext cx="11576115" cy="810707"/>
          </a:xfrm>
          <a:prstGeom prst="rect">
            <a:avLst/>
          </a:prstGeom>
        </p:spPr>
        <p:txBody>
          <a:bodyPr anchor="ctr">
            <a:noAutofit/>
          </a:bodyPr>
          <a:lstStyle>
            <a:lvl1pPr>
              <a:defRPr sz="3200" b="0" i="0">
                <a:solidFill>
                  <a:schemeClr val="bg1"/>
                </a:solidFill>
                <a:latin typeface="Open Sans" charset="0"/>
                <a:ea typeface="Open Sans" charset="0"/>
                <a:cs typeface="Open Sans" charset="0"/>
              </a:defRPr>
            </a:lvl1pPr>
          </a:lstStyle>
          <a:p>
            <a:r>
              <a:rPr lang="en-US"/>
              <a:t>Click to edit Master title style</a:t>
            </a:r>
            <a:endParaRPr lang="en-US" dirty="0"/>
          </a:p>
        </p:txBody>
      </p:sp>
      <p:sp>
        <p:nvSpPr>
          <p:cNvPr id="3" name="Content Placeholder 2"/>
          <p:cNvSpPr>
            <a:spLocks noGrp="1"/>
          </p:cNvSpPr>
          <p:nvPr>
            <p:ph idx="1"/>
          </p:nvPr>
        </p:nvSpPr>
        <p:spPr>
          <a:xfrm>
            <a:off x="254525" y="1310331"/>
            <a:ext cx="11576115" cy="4866637"/>
          </a:xfrm>
          <a:prstGeom prst="rect">
            <a:avLst/>
          </a:prstGeom>
        </p:spPr>
        <p:txBody>
          <a:bodyPr>
            <a:noAutofit/>
          </a:bodyPr>
          <a:lstStyle>
            <a:lvl1pPr marL="0" indent="0">
              <a:lnSpc>
                <a:spcPct val="100000"/>
              </a:lnSpc>
              <a:buNone/>
              <a:defRPr/>
            </a:lvl1pPr>
            <a:lvl2pPr marL="800040" indent="-342874">
              <a:lnSpc>
                <a:spcPct val="100000"/>
              </a:lnSpc>
              <a:buFont typeface="Arial" charset="0"/>
              <a:buChar char="•"/>
              <a:defRPr>
                <a:solidFill>
                  <a:schemeClr val="tx2"/>
                </a:solidFill>
              </a:defRPr>
            </a:lvl2pPr>
            <a:lvl3pPr marL="1257207" indent="-342874">
              <a:lnSpc>
                <a:spcPct val="100000"/>
              </a:lnSpc>
              <a:buFont typeface="Arial" charset="0"/>
              <a:buChar char="•"/>
              <a:defRPr>
                <a:solidFill>
                  <a:schemeClr val="bg2">
                    <a:lumMod val="50000"/>
                  </a:schemeClr>
                </a:solidFill>
              </a:defRPr>
            </a:lvl3pPr>
            <a:lvl4pPr marL="1657227" indent="-285730">
              <a:lnSpc>
                <a:spcPct val="100000"/>
              </a:lnSpc>
              <a:buFont typeface="Arial" charset="0"/>
              <a:buChar char="•"/>
              <a:defRPr>
                <a:solidFill>
                  <a:schemeClr val="bg2">
                    <a:lumMod val="50000"/>
                  </a:schemeClr>
                </a:solidFill>
              </a:defRPr>
            </a:lvl4pPr>
            <a:lvl5pPr marL="2114394" indent="-285730">
              <a:lnSpc>
                <a:spcPct val="100000"/>
              </a:lnSpc>
              <a:buFont typeface="Arial" charset="0"/>
              <a:buChar char="•"/>
              <a:defRPr>
                <a:solidFill>
                  <a:schemeClr val="bg2">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591" y="6326243"/>
            <a:ext cx="2357111" cy="303184"/>
          </a:xfrm>
          <a:prstGeom prst="rect">
            <a:avLst/>
          </a:prstGeom>
        </p:spPr>
      </p:pic>
      <p:sp>
        <p:nvSpPr>
          <p:cNvPr id="11" name="Footer Placeholder 5"/>
          <p:cNvSpPr>
            <a:spLocks noGrp="1"/>
          </p:cNvSpPr>
          <p:nvPr>
            <p:ph type="ftr" sz="quarter" idx="10"/>
          </p:nvPr>
        </p:nvSpPr>
        <p:spPr>
          <a:xfrm>
            <a:off x="4038600" y="6519097"/>
            <a:ext cx="4114800" cy="220663"/>
          </a:xfrm>
          <a:prstGeom prst="rect">
            <a:avLst/>
          </a:prstGeom>
        </p:spPr>
        <p:txBody>
          <a:bodyPr/>
          <a:lstStyle>
            <a:lvl1pPr>
              <a:defRPr>
                <a:solidFill>
                  <a:schemeClr val="tx2">
                    <a:lumMod val="60000"/>
                    <a:lumOff val="40000"/>
                  </a:schemeClr>
                </a:solidFill>
              </a:defRPr>
            </a:lvl1pPr>
          </a:lstStyle>
          <a:p>
            <a:endParaRPr lang="en-US"/>
          </a:p>
        </p:txBody>
      </p:sp>
      <p:sp>
        <p:nvSpPr>
          <p:cNvPr id="12" name="Slide Number Placeholder 6"/>
          <p:cNvSpPr>
            <a:spLocks noGrp="1"/>
          </p:cNvSpPr>
          <p:nvPr>
            <p:ph type="sldNum" sz="quarter" idx="11"/>
          </p:nvPr>
        </p:nvSpPr>
        <p:spPr>
          <a:xfrm>
            <a:off x="9113839" y="6519097"/>
            <a:ext cx="2743200" cy="220663"/>
          </a:xfrm>
          <a:prstGeom prst="rect">
            <a:avLst/>
          </a:prstGeom>
        </p:spPr>
        <p:txBody>
          <a:bodyPr/>
          <a:lstStyle>
            <a:lvl1pPr>
              <a:defRPr>
                <a:solidFill>
                  <a:schemeClr val="tx2">
                    <a:lumMod val="60000"/>
                    <a:lumOff val="40000"/>
                  </a:schemeClr>
                </a:solidFill>
              </a:defRPr>
            </a:lvl1pPr>
          </a:lstStyle>
          <a:p>
            <a:fld id="{980E99E4-D4EB-B143-893C-72AB91AC8344}" type="slidenum">
              <a:rPr lang="en-US" smtClean="0"/>
              <a:t>‹#›</a:t>
            </a:fld>
            <a:endParaRPr lang="en-US"/>
          </a:p>
        </p:txBody>
      </p:sp>
    </p:spTree>
    <p:extLst>
      <p:ext uri="{BB962C8B-B14F-4D97-AF65-F5344CB8AC3E}">
        <p14:creationId xmlns:p14="http://schemas.microsoft.com/office/powerpoint/2010/main" val="204174259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White">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88952" cy="1091184"/>
          </a:xfrm>
          <a:prstGeom prst="rect">
            <a:avLst/>
          </a:prstGeom>
        </p:spPr>
      </p:pic>
      <p:sp>
        <p:nvSpPr>
          <p:cNvPr id="3" name="Content Placeholder 2"/>
          <p:cNvSpPr>
            <a:spLocks noGrp="1"/>
          </p:cNvSpPr>
          <p:nvPr>
            <p:ph sz="half" idx="1"/>
          </p:nvPr>
        </p:nvSpPr>
        <p:spPr>
          <a:xfrm>
            <a:off x="254524" y="1310331"/>
            <a:ext cx="5765277" cy="4866637"/>
          </a:xfrm>
          <a:prstGeom prst="rect">
            <a:avLst/>
          </a:prstGeom>
        </p:spPr>
        <p:txBody>
          <a:bodyPr>
            <a:noAutofit/>
          </a:bodyPr>
          <a:lstStyle>
            <a:lvl1pPr marL="0" indent="0">
              <a:lnSpc>
                <a:spcPct val="100000"/>
              </a:lnSpc>
              <a:buNone/>
              <a:defRPr/>
            </a:lvl1pPr>
            <a:lvl2pPr>
              <a:lnSpc>
                <a:spcPct val="100000"/>
              </a:lnSpc>
              <a:defRPr>
                <a:solidFill>
                  <a:schemeClr val="tx2"/>
                </a:solidFill>
              </a:defRPr>
            </a:lvl2pPr>
            <a:lvl3pPr>
              <a:lnSpc>
                <a:spcPct val="100000"/>
              </a:lnSpc>
              <a:defRPr>
                <a:solidFill>
                  <a:schemeClr val="accent1"/>
                </a:solidFill>
              </a:defRPr>
            </a:lvl3pPr>
            <a:lvl4pPr>
              <a:lnSpc>
                <a:spcPct val="100000"/>
              </a:lnSpc>
              <a:defRPr>
                <a:solidFill>
                  <a:schemeClr val="accent1"/>
                </a:solidFill>
              </a:defRPr>
            </a:lvl4pPr>
            <a:lvl5pPr>
              <a:lnSpc>
                <a:spcPct val="100000"/>
              </a:lnSpc>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5" y="1310331"/>
            <a:ext cx="5684297" cy="4866637"/>
          </a:xfrm>
          <a:prstGeom prst="rect">
            <a:avLst/>
          </a:prstGeom>
        </p:spPr>
        <p:txBody>
          <a:bodyPr>
            <a:noAutofit/>
          </a:bodyPr>
          <a:lstStyle>
            <a:lvl1pPr marL="0" indent="0">
              <a:lnSpc>
                <a:spcPct val="100000"/>
              </a:lnSpc>
              <a:buNone/>
              <a:defRPr/>
            </a:lvl1pPr>
            <a:lvl2pPr>
              <a:lnSpc>
                <a:spcPct val="100000"/>
              </a:lnSpc>
              <a:defRPr>
                <a:solidFill>
                  <a:schemeClr val="tx2"/>
                </a:solidFill>
              </a:defRPr>
            </a:lvl2pPr>
            <a:lvl3pPr>
              <a:lnSpc>
                <a:spcPct val="100000"/>
              </a:lnSpc>
              <a:defRPr>
                <a:solidFill>
                  <a:schemeClr val="accent1"/>
                </a:solidFill>
              </a:defRPr>
            </a:lvl3pPr>
            <a:lvl4pPr>
              <a:lnSpc>
                <a:spcPct val="100000"/>
              </a:lnSpc>
              <a:defRPr>
                <a:solidFill>
                  <a:schemeClr val="accent1"/>
                </a:solidFill>
              </a:defRPr>
            </a:lvl4pPr>
            <a:lvl5pPr>
              <a:lnSpc>
                <a:spcPct val="100000"/>
              </a:lnSpc>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5"/>
          <p:cNvSpPr>
            <a:spLocks noGrp="1"/>
          </p:cNvSpPr>
          <p:nvPr>
            <p:ph type="ftr" sz="quarter" idx="10"/>
          </p:nvPr>
        </p:nvSpPr>
        <p:spPr>
          <a:xfrm>
            <a:off x="4038600" y="6519097"/>
            <a:ext cx="4114800" cy="220663"/>
          </a:xfrm>
          <a:prstGeom prst="rect">
            <a:avLst/>
          </a:prstGeom>
        </p:spPr>
        <p:txBody>
          <a:bodyPr/>
          <a:lstStyle>
            <a:lvl1pPr>
              <a:defRPr>
                <a:solidFill>
                  <a:schemeClr val="tx2">
                    <a:lumMod val="60000"/>
                    <a:lumOff val="40000"/>
                  </a:schemeClr>
                </a:solidFill>
              </a:defRPr>
            </a:lvl1pPr>
          </a:lstStyle>
          <a:p>
            <a:endParaRPr lang="en-US"/>
          </a:p>
        </p:txBody>
      </p:sp>
      <p:sp>
        <p:nvSpPr>
          <p:cNvPr id="6" name="Slide Number Placeholder 6"/>
          <p:cNvSpPr>
            <a:spLocks noGrp="1"/>
          </p:cNvSpPr>
          <p:nvPr>
            <p:ph type="sldNum" sz="quarter" idx="11"/>
          </p:nvPr>
        </p:nvSpPr>
        <p:spPr>
          <a:xfrm>
            <a:off x="9113839" y="6519097"/>
            <a:ext cx="2743200" cy="220663"/>
          </a:xfrm>
          <a:prstGeom prst="rect">
            <a:avLst/>
          </a:prstGeom>
        </p:spPr>
        <p:txBody>
          <a:bodyPr/>
          <a:lstStyle>
            <a:lvl1pPr>
              <a:defRPr>
                <a:solidFill>
                  <a:schemeClr val="tx2">
                    <a:lumMod val="60000"/>
                    <a:lumOff val="40000"/>
                  </a:schemeClr>
                </a:solidFill>
              </a:defRPr>
            </a:lvl1pPr>
          </a:lstStyle>
          <a:p>
            <a:fld id="{980E99E4-D4EB-B143-893C-72AB91AC8344}"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591" y="6326243"/>
            <a:ext cx="2357111" cy="303184"/>
          </a:xfrm>
          <a:prstGeom prst="rect">
            <a:avLst/>
          </a:prstGeom>
        </p:spPr>
      </p:pic>
      <p:sp>
        <p:nvSpPr>
          <p:cNvPr id="11" name="Title 1"/>
          <p:cNvSpPr>
            <a:spLocks noGrp="1"/>
          </p:cNvSpPr>
          <p:nvPr>
            <p:ph type="title"/>
          </p:nvPr>
        </p:nvSpPr>
        <p:spPr>
          <a:xfrm>
            <a:off x="254525" y="141405"/>
            <a:ext cx="11576115" cy="810707"/>
          </a:xfrm>
          <a:prstGeom prst="rect">
            <a:avLst/>
          </a:prstGeom>
        </p:spPr>
        <p:txBody>
          <a:bodyPr anchor="ctr">
            <a:noAutofit/>
          </a:bodyPr>
          <a:lstStyle>
            <a:lvl1pPr>
              <a:defRPr sz="3200" b="0" i="0">
                <a:solidFill>
                  <a:schemeClr val="bg1"/>
                </a:solidFill>
                <a:latin typeface="Open Sans" charset="0"/>
                <a:ea typeface="Open Sans" charset="0"/>
                <a:cs typeface="Open Sans" charset="0"/>
              </a:defRPr>
            </a:lvl1pPr>
          </a:lstStyle>
          <a:p>
            <a:r>
              <a:rPr lang="en-US"/>
              <a:t>Click to edit Master title style</a:t>
            </a:r>
            <a:endParaRPr lang="en-US" dirty="0"/>
          </a:p>
        </p:txBody>
      </p:sp>
    </p:spTree>
    <p:extLst>
      <p:ext uri="{BB962C8B-B14F-4D97-AF65-F5344CB8AC3E}">
        <p14:creationId xmlns:p14="http://schemas.microsoft.com/office/powerpoint/2010/main" val="66571320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Black">
    <p:bg>
      <p:bgPr>
        <a:gradFill>
          <a:gsLst>
            <a:gs pos="99000">
              <a:srgbClr val="252B36"/>
            </a:gs>
            <a:gs pos="52000">
              <a:schemeClr val="tx1"/>
            </a:gs>
          </a:gsLst>
          <a:lin ang="180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8907504" y="-550904"/>
            <a:ext cx="2733595" cy="3835403"/>
          </a:xfrm>
          <a:prstGeom prst="rect">
            <a:avLst/>
          </a:prstGeom>
        </p:spPr>
      </p:pic>
      <p:sp>
        <p:nvSpPr>
          <p:cNvPr id="3" name="Content Placeholder 2"/>
          <p:cNvSpPr>
            <a:spLocks noGrp="1"/>
          </p:cNvSpPr>
          <p:nvPr>
            <p:ph idx="1"/>
          </p:nvPr>
        </p:nvSpPr>
        <p:spPr>
          <a:xfrm>
            <a:off x="254525" y="1253771"/>
            <a:ext cx="11576115" cy="4923199"/>
          </a:xfrm>
          <a:prstGeom prst="rect">
            <a:avLst/>
          </a:prstGeom>
        </p:spPr>
        <p:txBody>
          <a:bodyPr>
            <a:noAutofit/>
          </a:bodyPr>
          <a:lstStyle>
            <a:lvl1pPr>
              <a:lnSpc>
                <a:spcPct val="100000"/>
              </a:lnSpc>
              <a:defRPr>
                <a:solidFill>
                  <a:schemeClr val="bg1"/>
                </a:solidFill>
              </a:defRPr>
            </a:lvl1pPr>
            <a:lvl2pPr>
              <a:lnSpc>
                <a:spcPct val="100000"/>
              </a:lnSpc>
              <a:defRPr>
                <a:solidFill>
                  <a:schemeClr val="bg2"/>
                </a:solidFill>
              </a:defRPr>
            </a:lvl2pPr>
            <a:lvl3pPr>
              <a:lnSpc>
                <a:spcPct val="100000"/>
              </a:lnSpc>
              <a:defRPr>
                <a:solidFill>
                  <a:schemeClr val="accent1"/>
                </a:solidFill>
              </a:defRPr>
            </a:lvl3pPr>
            <a:lvl4pPr>
              <a:lnSpc>
                <a:spcPct val="100000"/>
              </a:lnSpc>
              <a:defRPr>
                <a:solidFill>
                  <a:schemeClr val="accent1"/>
                </a:solidFill>
              </a:defRPr>
            </a:lvl4pPr>
            <a:lvl5pPr>
              <a:lnSpc>
                <a:spcPct val="100000"/>
              </a:lnSpc>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sp>
        <p:nvSpPr>
          <p:cNvPr id="12"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bg1"/>
                </a:solidFill>
              </a:defRPr>
            </a:lvl1pPr>
          </a:lstStyle>
          <a:p>
            <a:endParaRPr lang="en-US"/>
          </a:p>
        </p:txBody>
      </p:sp>
      <p:sp>
        <p:nvSpPr>
          <p:cNvPr id="13"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bg1"/>
                </a:solidFill>
              </a:defRPr>
            </a:lvl1pPr>
          </a:lstStyle>
          <a:p>
            <a:fld id="{980E99E4-D4EB-B143-893C-72AB91AC8344}" type="slidenum">
              <a:rPr lang="en-US" smtClean="0"/>
              <a:t>‹#›</a:t>
            </a:fld>
            <a:endParaRPr lang="en-US"/>
          </a:p>
        </p:txBody>
      </p:sp>
      <p:sp>
        <p:nvSpPr>
          <p:cNvPr id="10" name="Title 1"/>
          <p:cNvSpPr>
            <a:spLocks noGrp="1"/>
          </p:cNvSpPr>
          <p:nvPr>
            <p:ph type="title"/>
          </p:nvPr>
        </p:nvSpPr>
        <p:spPr>
          <a:xfrm>
            <a:off x="254525" y="141405"/>
            <a:ext cx="11576115" cy="810707"/>
          </a:xfrm>
          <a:prstGeom prst="rect">
            <a:avLst/>
          </a:prstGeom>
        </p:spPr>
        <p:txBody>
          <a:bodyPr anchor="ctr">
            <a:noAutofit/>
          </a:bodyPr>
          <a:lstStyle>
            <a:lvl1pPr>
              <a:defRPr sz="3200" b="0" i="0">
                <a:solidFill>
                  <a:schemeClr val="bg1"/>
                </a:solidFill>
                <a:latin typeface="Open Sans" charset="0"/>
                <a:ea typeface="Open Sans" charset="0"/>
                <a:cs typeface="Open Sans" charset="0"/>
              </a:defRPr>
            </a:lvl1pPr>
          </a:lstStyle>
          <a:p>
            <a:r>
              <a:rPr lang="en-US"/>
              <a:t>Click to edit Master title style</a:t>
            </a:r>
            <a:endParaRPr lang="en-US" dirty="0"/>
          </a:p>
        </p:txBody>
      </p:sp>
    </p:spTree>
    <p:extLst>
      <p:ext uri="{BB962C8B-B14F-4D97-AF65-F5344CB8AC3E}">
        <p14:creationId xmlns:p14="http://schemas.microsoft.com/office/powerpoint/2010/main" val="1455089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bg>
      <p:bgPr>
        <a:gradFill>
          <a:gsLst>
            <a:gs pos="20000">
              <a:schemeClr val="tx1"/>
            </a:gs>
            <a:gs pos="87000">
              <a:srgbClr val="252B36"/>
            </a:gs>
          </a:gsLst>
          <a:lin ang="20400000" scaled="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rot="5400000">
            <a:off x="8599345" y="115748"/>
            <a:ext cx="3701721" cy="3483589"/>
          </a:xfrm>
          <a:prstGeom prst="rect">
            <a:avLst/>
          </a:prstGeom>
        </p:spPr>
      </p:pic>
      <p:sp>
        <p:nvSpPr>
          <p:cNvPr id="10" name="Content Placeholder 2"/>
          <p:cNvSpPr>
            <a:spLocks noGrp="1"/>
          </p:cNvSpPr>
          <p:nvPr>
            <p:ph sz="half" idx="1"/>
          </p:nvPr>
        </p:nvSpPr>
        <p:spPr>
          <a:xfrm>
            <a:off x="254524" y="1253771"/>
            <a:ext cx="5765277" cy="4923199"/>
          </a:xfrm>
          <a:prstGeom prst="rect">
            <a:avLst/>
          </a:prstGeom>
        </p:spPr>
        <p:txBody>
          <a:bodyPr>
            <a:noAutofit/>
          </a:bodyPr>
          <a:lstStyle>
            <a:lvl1pPr>
              <a:lnSpc>
                <a:spcPct val="100000"/>
              </a:lnSpc>
              <a:defRPr>
                <a:solidFill>
                  <a:schemeClr val="bg1"/>
                </a:solidFill>
              </a:defRPr>
            </a:lvl1pPr>
            <a:lvl2pPr>
              <a:lnSpc>
                <a:spcPct val="100000"/>
              </a:lnSpc>
              <a:defRPr>
                <a:solidFill>
                  <a:schemeClr val="bg2"/>
                </a:solidFill>
              </a:defRPr>
            </a:lvl2pPr>
            <a:lvl3pPr>
              <a:lnSpc>
                <a:spcPct val="100000"/>
              </a:lnSpc>
              <a:defRPr>
                <a:solidFill>
                  <a:schemeClr val="accent1"/>
                </a:solidFill>
              </a:defRPr>
            </a:lvl3pPr>
            <a:lvl4pPr>
              <a:lnSpc>
                <a:spcPct val="100000"/>
              </a:lnSpc>
              <a:defRPr>
                <a:solidFill>
                  <a:schemeClr val="accent1"/>
                </a:solidFill>
              </a:defRPr>
            </a:lvl4pPr>
            <a:lvl5pPr>
              <a:lnSpc>
                <a:spcPct val="100000"/>
              </a:lnSpc>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3"/>
          <p:cNvSpPr>
            <a:spLocks noGrp="1"/>
          </p:cNvSpPr>
          <p:nvPr>
            <p:ph sz="half" idx="2"/>
          </p:nvPr>
        </p:nvSpPr>
        <p:spPr>
          <a:xfrm>
            <a:off x="6172205" y="1253771"/>
            <a:ext cx="5684297" cy="4923199"/>
          </a:xfrm>
          <a:prstGeom prst="rect">
            <a:avLst/>
          </a:prstGeom>
        </p:spPr>
        <p:txBody>
          <a:bodyPr>
            <a:noAutofit/>
          </a:bodyPr>
          <a:lstStyle>
            <a:lvl1pPr>
              <a:lnSpc>
                <a:spcPct val="100000"/>
              </a:lnSpc>
              <a:defRPr>
                <a:solidFill>
                  <a:schemeClr val="bg1"/>
                </a:solidFill>
              </a:defRPr>
            </a:lvl1pPr>
            <a:lvl2pPr>
              <a:lnSpc>
                <a:spcPct val="100000"/>
              </a:lnSpc>
              <a:defRPr>
                <a:solidFill>
                  <a:schemeClr val="bg2"/>
                </a:solidFill>
              </a:defRPr>
            </a:lvl2pPr>
            <a:lvl3pPr>
              <a:lnSpc>
                <a:spcPct val="100000"/>
              </a:lnSpc>
              <a:defRPr>
                <a:solidFill>
                  <a:schemeClr val="accent1"/>
                </a:solidFill>
              </a:defRPr>
            </a:lvl3pPr>
            <a:lvl4pPr>
              <a:lnSpc>
                <a:spcPct val="100000"/>
              </a:lnSpc>
              <a:defRPr>
                <a:solidFill>
                  <a:schemeClr val="accent1"/>
                </a:solidFill>
              </a:defRPr>
            </a:lvl4pPr>
            <a:lvl5pPr>
              <a:lnSpc>
                <a:spcPct val="100000"/>
              </a:lnSpc>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5"/>
          <p:cNvSpPr>
            <a:spLocks noGrp="1"/>
          </p:cNvSpPr>
          <p:nvPr>
            <p:ph type="ftr" sz="quarter" idx="10"/>
          </p:nvPr>
        </p:nvSpPr>
        <p:spPr>
          <a:xfrm>
            <a:off x="4038600" y="6477002"/>
            <a:ext cx="4114800" cy="220663"/>
          </a:xfrm>
          <a:prstGeom prst="rect">
            <a:avLst/>
          </a:prstGeom>
        </p:spPr>
        <p:txBody>
          <a:bodyPr/>
          <a:lstStyle>
            <a:lvl1pPr>
              <a:defRPr>
                <a:solidFill>
                  <a:schemeClr val="bg2">
                    <a:lumMod val="60000"/>
                    <a:lumOff val="40000"/>
                  </a:schemeClr>
                </a:solidFill>
              </a:defRPr>
            </a:lvl1pPr>
          </a:lstStyle>
          <a:p>
            <a:endParaRPr lang="en-US"/>
          </a:p>
        </p:txBody>
      </p:sp>
      <p:sp>
        <p:nvSpPr>
          <p:cNvPr id="15" name="Slide Number Placeholder 6"/>
          <p:cNvSpPr>
            <a:spLocks noGrp="1"/>
          </p:cNvSpPr>
          <p:nvPr>
            <p:ph type="sldNum" sz="quarter" idx="11"/>
          </p:nvPr>
        </p:nvSpPr>
        <p:spPr>
          <a:xfrm>
            <a:off x="9113839" y="6477002"/>
            <a:ext cx="2743200" cy="220663"/>
          </a:xfrm>
          <a:prstGeom prst="rect">
            <a:avLst/>
          </a:prstGeom>
        </p:spPr>
        <p:txBody>
          <a:bodyPr/>
          <a:lstStyle>
            <a:lvl1pPr>
              <a:defRPr>
                <a:solidFill>
                  <a:schemeClr val="bg2">
                    <a:lumMod val="60000"/>
                    <a:lumOff val="40000"/>
                  </a:schemeClr>
                </a:solidFill>
              </a:defRPr>
            </a:lvl1pPr>
          </a:lstStyle>
          <a:p>
            <a:fld id="{980E99E4-D4EB-B143-893C-72AB91AC8344}" type="slidenum">
              <a:rPr lang="en-US" smtClean="0"/>
              <a:t>‹#›</a:t>
            </a:fld>
            <a:endParaRPr lang="en-US"/>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593" y="6326245"/>
            <a:ext cx="2357111" cy="303951"/>
          </a:xfrm>
          <a:prstGeom prst="rect">
            <a:avLst/>
          </a:prstGeom>
        </p:spPr>
      </p:pic>
      <p:sp>
        <p:nvSpPr>
          <p:cNvPr id="12" name="Title 1"/>
          <p:cNvSpPr>
            <a:spLocks noGrp="1"/>
          </p:cNvSpPr>
          <p:nvPr>
            <p:ph type="title"/>
          </p:nvPr>
        </p:nvSpPr>
        <p:spPr>
          <a:xfrm>
            <a:off x="254525" y="141405"/>
            <a:ext cx="11576115" cy="810707"/>
          </a:xfrm>
          <a:prstGeom prst="rect">
            <a:avLst/>
          </a:prstGeom>
        </p:spPr>
        <p:txBody>
          <a:bodyPr anchor="ctr">
            <a:noAutofit/>
          </a:bodyPr>
          <a:lstStyle>
            <a:lvl1pPr>
              <a:defRPr sz="3200" b="0" i="0">
                <a:solidFill>
                  <a:schemeClr val="bg1"/>
                </a:solidFill>
                <a:latin typeface="Open Sans" charset="0"/>
                <a:ea typeface="Open Sans" charset="0"/>
                <a:cs typeface="Open Sans" charset="0"/>
              </a:defRPr>
            </a:lvl1pPr>
          </a:lstStyle>
          <a:p>
            <a:r>
              <a:rPr lang="en-US"/>
              <a:t>Click to edit Master title style</a:t>
            </a:r>
            <a:endParaRPr lang="en-US" dirty="0"/>
          </a:p>
        </p:txBody>
      </p:sp>
    </p:spTree>
    <p:extLst>
      <p:ext uri="{BB962C8B-B14F-4D97-AF65-F5344CB8AC3E}">
        <p14:creationId xmlns:p14="http://schemas.microsoft.com/office/powerpoint/2010/main" val="21035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88952" cy="1091184"/>
          </a:xfrm>
          <a:prstGeom prst="rect">
            <a:avLst/>
          </a:prstGeom>
        </p:spPr>
      </p:pic>
      <p:sp>
        <p:nvSpPr>
          <p:cNvPr id="8" name="Footer Placeholder 4"/>
          <p:cNvSpPr>
            <a:spLocks noGrp="1"/>
          </p:cNvSpPr>
          <p:nvPr>
            <p:ph type="ftr" sz="quarter" idx="10"/>
          </p:nvPr>
        </p:nvSpPr>
        <p:spPr>
          <a:xfrm>
            <a:off x="4038600" y="6510869"/>
            <a:ext cx="4114800" cy="220663"/>
          </a:xfrm>
          <a:prstGeom prst="rect">
            <a:avLst/>
          </a:prstGeom>
        </p:spPr>
        <p:txBody>
          <a:bodyPr/>
          <a:lstStyle>
            <a:lvl1pPr>
              <a:defRPr/>
            </a:lvl1pPr>
          </a:lstStyle>
          <a:p>
            <a:endParaRPr lang="en-US"/>
          </a:p>
        </p:txBody>
      </p:sp>
      <p:sp>
        <p:nvSpPr>
          <p:cNvPr id="9" name="Slide Number Placeholder 5"/>
          <p:cNvSpPr>
            <a:spLocks noGrp="1"/>
          </p:cNvSpPr>
          <p:nvPr>
            <p:ph type="sldNum" sz="quarter" idx="11"/>
          </p:nvPr>
        </p:nvSpPr>
        <p:spPr>
          <a:xfrm>
            <a:off x="9113839" y="6510869"/>
            <a:ext cx="2743200" cy="220663"/>
          </a:xfrm>
          <a:prstGeom prst="rect">
            <a:avLst/>
          </a:prstGeom>
        </p:spPr>
        <p:txBody>
          <a:bodyPr/>
          <a:lstStyle>
            <a:lvl1pPr>
              <a:defRPr/>
            </a:lvl1pPr>
          </a:lstStyle>
          <a:p>
            <a:fld id="{980E99E4-D4EB-B143-893C-72AB91AC8344}" type="slidenum">
              <a:rPr lang="en-US" smtClean="0"/>
              <a:t>‹#›</a:t>
            </a:fld>
            <a:endParaRPr lang="en-US"/>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7591" y="6326243"/>
            <a:ext cx="2357111" cy="303184"/>
          </a:xfrm>
          <a:prstGeom prst="rect">
            <a:avLst/>
          </a:prstGeom>
        </p:spPr>
      </p:pic>
      <p:sp>
        <p:nvSpPr>
          <p:cNvPr id="11" name="Title 1"/>
          <p:cNvSpPr>
            <a:spLocks noGrp="1"/>
          </p:cNvSpPr>
          <p:nvPr>
            <p:ph type="title"/>
          </p:nvPr>
        </p:nvSpPr>
        <p:spPr>
          <a:xfrm>
            <a:off x="254525" y="141405"/>
            <a:ext cx="11576115" cy="810707"/>
          </a:xfrm>
          <a:prstGeom prst="rect">
            <a:avLst/>
          </a:prstGeom>
        </p:spPr>
        <p:txBody>
          <a:bodyPr anchor="ctr">
            <a:noAutofit/>
          </a:bodyPr>
          <a:lstStyle>
            <a:lvl1pPr>
              <a:defRPr sz="3200" b="0" i="0">
                <a:solidFill>
                  <a:schemeClr val="bg1"/>
                </a:solidFill>
                <a:latin typeface="Open Sans" charset="0"/>
                <a:ea typeface="Open Sans" charset="0"/>
                <a:cs typeface="Open Sans" charset="0"/>
              </a:defRPr>
            </a:lvl1pPr>
          </a:lstStyle>
          <a:p>
            <a:r>
              <a:rPr lang="en-US"/>
              <a:t>Click to edit Master title style</a:t>
            </a:r>
            <a:endParaRPr lang="en-US" dirty="0"/>
          </a:p>
        </p:txBody>
      </p:sp>
    </p:spTree>
    <p:extLst>
      <p:ext uri="{BB962C8B-B14F-4D97-AF65-F5344CB8AC3E}">
        <p14:creationId xmlns:p14="http://schemas.microsoft.com/office/powerpoint/2010/main" val="425299266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bg>
      <p:bgRef idx="1001">
        <a:schemeClr val="bg1"/>
      </p:bgRef>
    </p:bg>
    <p:spTree>
      <p:nvGrpSpPr>
        <p:cNvPr id="1" name=""/>
        <p:cNvGrpSpPr/>
        <p:nvPr/>
      </p:nvGrpSpPr>
      <p:grpSpPr>
        <a:xfrm>
          <a:off x="0" y="0"/>
          <a:ext cx="0" cy="0"/>
          <a:chOff x="0" y="0"/>
          <a:chExt cx="0" cy="0"/>
        </a:xfrm>
      </p:grpSpPr>
      <p:sp>
        <p:nvSpPr>
          <p:cNvPr id="5" name="Footer Placeholder 5"/>
          <p:cNvSpPr>
            <a:spLocks noGrp="1"/>
          </p:cNvSpPr>
          <p:nvPr>
            <p:ph type="ftr" sz="quarter" idx="10"/>
          </p:nvPr>
        </p:nvSpPr>
        <p:spPr>
          <a:xfrm>
            <a:off x="4038600" y="6510869"/>
            <a:ext cx="4114800" cy="220663"/>
          </a:xfrm>
          <a:prstGeom prst="rect">
            <a:avLst/>
          </a:prstGeom>
        </p:spPr>
        <p:txBody>
          <a:bodyPr/>
          <a:lstStyle>
            <a:lvl1pPr>
              <a:defRPr/>
            </a:lvl1pPr>
          </a:lstStyle>
          <a:p>
            <a:endParaRPr lang="en-US"/>
          </a:p>
        </p:txBody>
      </p:sp>
      <p:sp>
        <p:nvSpPr>
          <p:cNvPr id="6" name="Slide Number Placeholder 6"/>
          <p:cNvSpPr>
            <a:spLocks noGrp="1"/>
          </p:cNvSpPr>
          <p:nvPr>
            <p:ph type="sldNum" sz="quarter" idx="11"/>
          </p:nvPr>
        </p:nvSpPr>
        <p:spPr>
          <a:xfrm>
            <a:off x="9113839" y="6510869"/>
            <a:ext cx="2743200" cy="220663"/>
          </a:xfrm>
          <a:prstGeom prst="rect">
            <a:avLst/>
          </a:prstGeom>
        </p:spPr>
        <p:txBody>
          <a:bodyPr/>
          <a:lstStyle>
            <a:lvl1pPr>
              <a:defRPr/>
            </a:lvl1pPr>
          </a:lstStyle>
          <a:p>
            <a:fld id="{980E99E4-D4EB-B143-893C-72AB91AC8344}" type="slidenum">
              <a:rPr lang="en-US" smtClean="0"/>
              <a:t>‹#›</a:t>
            </a:fld>
            <a:endParaRPr lang="en-US"/>
          </a:p>
        </p:txBody>
      </p:sp>
      <p:sp>
        <p:nvSpPr>
          <p:cNvPr id="7" name="Rectangle 6"/>
          <p:cNvSpPr/>
          <p:nvPr/>
        </p:nvSpPr>
        <p:spPr>
          <a:xfrm>
            <a:off x="0" y="1"/>
            <a:ext cx="12192000" cy="1923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7591" y="6326243"/>
            <a:ext cx="2357111" cy="303184"/>
          </a:xfrm>
          <a:prstGeom prst="rect">
            <a:avLst/>
          </a:prstGeom>
        </p:spPr>
      </p:pic>
    </p:spTree>
    <p:extLst>
      <p:ext uri="{BB962C8B-B14F-4D97-AF65-F5344CB8AC3E}">
        <p14:creationId xmlns:p14="http://schemas.microsoft.com/office/powerpoint/2010/main" val="2850297452"/>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0000">
              <a:srgbClr val="252B36"/>
            </a:gs>
            <a:gs pos="100000">
              <a:schemeClr val="tx1"/>
            </a:gs>
          </a:gsLst>
          <a:lin ang="0" scaled="0"/>
        </a:gradFill>
        <a:effectLst/>
      </p:bgPr>
    </p:bg>
    <p:spTree>
      <p:nvGrpSpPr>
        <p:cNvPr id="1" name=""/>
        <p:cNvGrpSpPr/>
        <p:nvPr/>
      </p:nvGrpSpPr>
      <p:grpSpPr>
        <a:xfrm>
          <a:off x="0" y="0"/>
          <a:ext cx="0" cy="0"/>
          <a:chOff x="0" y="0"/>
          <a:chExt cx="0" cy="0"/>
        </a:xfrm>
      </p:grpSpPr>
      <p:sp>
        <p:nvSpPr>
          <p:cNvPr id="5" name="Footer Placeholder 5"/>
          <p:cNvSpPr>
            <a:spLocks noGrp="1"/>
          </p:cNvSpPr>
          <p:nvPr>
            <p:ph type="ftr" sz="quarter" idx="3"/>
          </p:nvPr>
        </p:nvSpPr>
        <p:spPr>
          <a:xfrm>
            <a:off x="4038600" y="6477002"/>
            <a:ext cx="4114800" cy="220663"/>
          </a:xfrm>
          <a:prstGeom prst="rect">
            <a:avLst/>
          </a:prstGeom>
        </p:spPr>
        <p:txBody>
          <a:bodyPr/>
          <a:lstStyle>
            <a:lvl1pPr algn="ctr">
              <a:defRPr sz="1100">
                <a:solidFill>
                  <a:schemeClr val="bg2">
                    <a:lumMod val="90000"/>
                  </a:schemeClr>
                </a:solidFill>
              </a:defRPr>
            </a:lvl1pPr>
          </a:lstStyle>
          <a:p>
            <a:endParaRPr lang="en-US"/>
          </a:p>
        </p:txBody>
      </p:sp>
      <p:sp>
        <p:nvSpPr>
          <p:cNvPr id="6" name="Slide Number Placeholder 6"/>
          <p:cNvSpPr>
            <a:spLocks noGrp="1"/>
          </p:cNvSpPr>
          <p:nvPr>
            <p:ph type="sldNum" sz="quarter" idx="4"/>
          </p:nvPr>
        </p:nvSpPr>
        <p:spPr>
          <a:xfrm>
            <a:off x="9113839" y="6477002"/>
            <a:ext cx="2743200" cy="220663"/>
          </a:xfrm>
          <a:prstGeom prst="rect">
            <a:avLst/>
          </a:prstGeom>
        </p:spPr>
        <p:txBody>
          <a:bodyPr/>
          <a:lstStyle>
            <a:lvl1pPr algn="ctr">
              <a:defRPr sz="1100">
                <a:solidFill>
                  <a:schemeClr val="bg2">
                    <a:lumMod val="90000"/>
                  </a:schemeClr>
                </a:solidFill>
              </a:defRPr>
            </a:lvl1pPr>
          </a:lstStyle>
          <a:p>
            <a:fld id="{980E99E4-D4EB-B143-893C-72AB91AC8344}" type="slidenum">
              <a:rPr lang="en-US" smtClean="0"/>
              <a:t>‹#›</a:t>
            </a:fld>
            <a:endParaRPr lang="en-US"/>
          </a:p>
        </p:txBody>
      </p:sp>
    </p:spTree>
    <p:extLst>
      <p:ext uri="{BB962C8B-B14F-4D97-AF65-F5344CB8AC3E}">
        <p14:creationId xmlns:p14="http://schemas.microsoft.com/office/powerpoint/2010/main" val="1726027294"/>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7.png"/><Relationship Id="rId7" Type="http://schemas.openxmlformats.org/officeDocument/2006/relationships/image" Target="../media/image27.png"/><Relationship Id="rId2" Type="http://schemas.openxmlformats.org/officeDocument/2006/relationships/image" Target="../media/image36.png"/><Relationship Id="rId1" Type="http://schemas.openxmlformats.org/officeDocument/2006/relationships/slideLayout" Target="../slideLayouts/slideLayout8.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9.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8.png"/><Relationship Id="rId14"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6.png"/><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3.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tiff"/><Relationship Id="rId4" Type="http://schemas.microsoft.com/office/2007/relationships/hdphoto" Target="../media/hdphoto2.wdp"/><Relationship Id="rId9"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1000">
              <a:srgbClr val="252B36"/>
            </a:gs>
            <a:gs pos="100000">
              <a:schemeClr val="tx1"/>
            </a:gs>
          </a:gsLst>
          <a:lin ang="0" scaled="0"/>
        </a:gradFill>
        <a:effectLst/>
      </p:bgPr>
    </p:bg>
    <p:spTree>
      <p:nvGrpSpPr>
        <p:cNvPr id="1" name=""/>
        <p:cNvGrpSpPr/>
        <p:nvPr/>
      </p:nvGrpSpPr>
      <p:grpSpPr>
        <a:xfrm>
          <a:off x="0" y="0"/>
          <a:ext cx="0" cy="0"/>
          <a:chOff x="0" y="0"/>
          <a:chExt cx="0" cy="0"/>
        </a:xfrm>
      </p:grpSpPr>
      <p:sp>
        <p:nvSpPr>
          <p:cNvPr id="14" name="Title 13"/>
          <p:cNvSpPr>
            <a:spLocks noGrp="1"/>
          </p:cNvSpPr>
          <p:nvPr>
            <p:ph type="ctrTitle"/>
          </p:nvPr>
        </p:nvSpPr>
        <p:spPr/>
        <p:txBody>
          <a:bodyPr/>
          <a:lstStyle/>
          <a:p>
            <a:r>
              <a:rPr lang="en-US" dirty="0"/>
              <a:t>Establishing Container Trust at Scale</a:t>
            </a:r>
          </a:p>
        </p:txBody>
      </p:sp>
      <p:sp>
        <p:nvSpPr>
          <p:cNvPr id="13" name="Subtitle 12"/>
          <p:cNvSpPr>
            <a:spLocks noGrp="1"/>
          </p:cNvSpPr>
          <p:nvPr>
            <p:ph type="subTitle" idx="1"/>
          </p:nvPr>
        </p:nvSpPr>
        <p:spPr/>
        <p:txBody>
          <a:bodyPr/>
          <a:lstStyle/>
          <a:p>
            <a:r>
              <a:rPr lang="en-US" dirty="0" err="1"/>
              <a:t>KubeCon</a:t>
            </a:r>
            <a:r>
              <a:rPr lang="en-US" dirty="0"/>
              <a:t> Austin 2017</a:t>
            </a:r>
          </a:p>
          <a:p>
            <a:r>
              <a:rPr lang="en-US" dirty="0"/>
              <a:t>By Tim Mackey – Black Duck Software</a:t>
            </a:r>
          </a:p>
        </p:txBody>
      </p:sp>
    </p:spTree>
    <p:extLst>
      <p:ext uri="{BB962C8B-B14F-4D97-AF65-F5344CB8AC3E}">
        <p14:creationId xmlns:p14="http://schemas.microsoft.com/office/powerpoint/2010/main" val="737777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2">
            <a:extLst>
              <a:ext uri="{FF2B5EF4-FFF2-40B4-BE49-F238E27FC236}">
                <a16:creationId xmlns:a16="http://schemas.microsoft.com/office/drawing/2014/main" id="{30B2628A-AF6D-43F6-910A-770792E4AF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538" y="2644775"/>
            <a:ext cx="15684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itle 1">
            <a:extLst>
              <a:ext uri="{FF2B5EF4-FFF2-40B4-BE49-F238E27FC236}">
                <a16:creationId xmlns:a16="http://schemas.microsoft.com/office/drawing/2014/main" id="{36F207A1-778B-4F21-A95E-0E49B3921E5A}"/>
              </a:ext>
            </a:extLst>
          </p:cNvPr>
          <p:cNvSpPr>
            <a:spLocks noGrp="1"/>
          </p:cNvSpPr>
          <p:nvPr>
            <p:ph type="title"/>
          </p:nvPr>
        </p:nvSpPr>
        <p:spPr>
          <a:xfrm>
            <a:off x="279400" y="142875"/>
            <a:ext cx="11074400" cy="793750"/>
          </a:xfrm>
        </p:spPr>
        <p:txBody>
          <a:bodyPr/>
          <a:lstStyle/>
          <a:p>
            <a:r>
              <a:rPr lang="en-US" altLang="en-US"/>
              <a:t>OpenShift Source To Image and Build Pipelines</a:t>
            </a:r>
          </a:p>
        </p:txBody>
      </p:sp>
      <p:sp>
        <p:nvSpPr>
          <p:cNvPr id="4" name="Rectangle: Rounded Corners 3">
            <a:extLst>
              <a:ext uri="{FF2B5EF4-FFF2-40B4-BE49-F238E27FC236}">
                <a16:creationId xmlns:a16="http://schemas.microsoft.com/office/drawing/2014/main" id="{D905431A-93DC-4D87-A10C-A529C5E82C66}"/>
              </a:ext>
            </a:extLst>
          </p:cNvPr>
          <p:cNvSpPr/>
          <p:nvPr/>
        </p:nvSpPr>
        <p:spPr>
          <a:xfrm>
            <a:off x="3003550" y="2501900"/>
            <a:ext cx="5899150" cy="1970088"/>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US" dirty="0">
                <a:solidFill>
                  <a:schemeClr val="tx1"/>
                </a:solidFill>
              </a:rPr>
              <a:t>Build Pipelines</a:t>
            </a:r>
          </a:p>
        </p:txBody>
      </p:sp>
      <p:pic>
        <p:nvPicPr>
          <p:cNvPr id="33797" name="Picture 6" descr="https://wiki.jenkins.io/download/attachments/2916393/logo.png?version=1&amp;modificationDate=1302753947000&amp;api=v2">
            <a:extLst>
              <a:ext uri="{FF2B5EF4-FFF2-40B4-BE49-F238E27FC236}">
                <a16:creationId xmlns:a16="http://schemas.microsoft.com/office/drawing/2014/main" id="{7D52296B-AF30-4723-87B7-56ED86E76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713" y="3717925"/>
            <a:ext cx="488950"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5">
            <a:extLst>
              <a:ext uri="{FF2B5EF4-FFF2-40B4-BE49-F238E27FC236}">
                <a16:creationId xmlns:a16="http://schemas.microsoft.com/office/drawing/2014/main" id="{1CBF65BB-6231-4B89-9539-204A5F7FDC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7588" y="2636838"/>
            <a:ext cx="911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rc 6">
            <a:extLst>
              <a:ext uri="{FF2B5EF4-FFF2-40B4-BE49-F238E27FC236}">
                <a16:creationId xmlns:a16="http://schemas.microsoft.com/office/drawing/2014/main" id="{60C99A85-9126-4531-AFA4-DE03BDAAA72B}"/>
              </a:ext>
            </a:extLst>
          </p:cNvPr>
          <p:cNvSpPr/>
          <p:nvPr/>
        </p:nvSpPr>
        <p:spPr>
          <a:xfrm rot="5400000">
            <a:off x="9167227" y="2895151"/>
            <a:ext cx="1197296" cy="1207510"/>
          </a:xfrm>
          <a:prstGeom prst="arc">
            <a:avLst>
              <a:gd name="adj1" fmla="val 19438975"/>
              <a:gd name="adj2" fmla="val 13294744"/>
            </a:avLst>
          </a:prstGeom>
          <a:ln w="2857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vert270" anchor="ctr"/>
          <a:lstStyle/>
          <a:p>
            <a:pPr algn="ctr">
              <a:defRPr/>
            </a:pPr>
            <a:r>
              <a:rPr lang="en-US" sz="1200" dirty="0"/>
              <a:t>Deployment Trigger</a:t>
            </a:r>
          </a:p>
        </p:txBody>
      </p:sp>
      <p:sp>
        <p:nvSpPr>
          <p:cNvPr id="9" name="Arc 8">
            <a:extLst>
              <a:ext uri="{FF2B5EF4-FFF2-40B4-BE49-F238E27FC236}">
                <a16:creationId xmlns:a16="http://schemas.microsoft.com/office/drawing/2014/main" id="{BE2685D8-7077-4281-AB3F-175F50AEC3AE}"/>
              </a:ext>
            </a:extLst>
          </p:cNvPr>
          <p:cNvSpPr/>
          <p:nvPr/>
        </p:nvSpPr>
        <p:spPr>
          <a:xfrm rot="5400000">
            <a:off x="1747340" y="2883563"/>
            <a:ext cx="1197296" cy="1207510"/>
          </a:xfrm>
          <a:prstGeom prst="arc">
            <a:avLst>
              <a:gd name="adj1" fmla="val 19438975"/>
              <a:gd name="adj2" fmla="val 13294744"/>
            </a:avLst>
          </a:prstGeom>
          <a:ln w="2857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vert270" anchor="ctr"/>
          <a:lstStyle/>
          <a:p>
            <a:pPr algn="ctr">
              <a:defRPr/>
            </a:pPr>
            <a:r>
              <a:rPr lang="en-US" sz="1200" dirty="0"/>
              <a:t>SCM Trigger</a:t>
            </a:r>
          </a:p>
        </p:txBody>
      </p:sp>
      <p:grpSp>
        <p:nvGrpSpPr>
          <p:cNvPr id="33801" name="Group 9">
            <a:extLst>
              <a:ext uri="{FF2B5EF4-FFF2-40B4-BE49-F238E27FC236}">
                <a16:creationId xmlns:a16="http://schemas.microsoft.com/office/drawing/2014/main" id="{5FF5AAD9-3E14-4263-8AFE-0E6F9C3157AA}"/>
              </a:ext>
            </a:extLst>
          </p:cNvPr>
          <p:cNvGrpSpPr>
            <a:grpSpLocks/>
          </p:cNvGrpSpPr>
          <p:nvPr/>
        </p:nvGrpSpPr>
        <p:grpSpPr bwMode="auto">
          <a:xfrm>
            <a:off x="227013" y="3074988"/>
            <a:ext cx="1252537" cy="825500"/>
            <a:chOff x="254525" y="3499633"/>
            <a:chExt cx="1253224" cy="825298"/>
          </a:xfrm>
        </p:grpSpPr>
        <p:sp>
          <p:nvSpPr>
            <p:cNvPr id="11" name="Rectangle: Rounded Corners 10">
              <a:extLst>
                <a:ext uri="{FF2B5EF4-FFF2-40B4-BE49-F238E27FC236}">
                  <a16:creationId xmlns:a16="http://schemas.microsoft.com/office/drawing/2014/main" id="{5F79D713-462E-4683-AB21-11A84D54F650}"/>
                </a:ext>
              </a:extLst>
            </p:cNvPr>
            <p:cNvSpPr/>
            <p:nvPr/>
          </p:nvSpPr>
          <p:spPr>
            <a:xfrm>
              <a:off x="254525" y="3499633"/>
              <a:ext cx="1253224" cy="82529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ysClr val="windowText" lastClr="000000"/>
                  </a:solidFill>
                </a:rPr>
                <a:t>Git</a:t>
              </a:r>
              <a:endParaRPr lang="en-US" dirty="0">
                <a:solidFill>
                  <a:sysClr val="windowText" lastClr="000000"/>
                </a:solidFill>
              </a:endParaRPr>
            </a:p>
          </p:txBody>
        </p:sp>
        <p:pic>
          <p:nvPicPr>
            <p:cNvPr id="33823" name="Picture 8" descr="Github Octocat">
              <a:extLst>
                <a:ext uri="{FF2B5EF4-FFF2-40B4-BE49-F238E27FC236}">
                  <a16:creationId xmlns:a16="http://schemas.microsoft.com/office/drawing/2014/main" id="{6AB686D0-66CB-40FC-B350-D438BA0533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525" y="3672490"/>
              <a:ext cx="576943" cy="47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24" name="Picture 10" descr="new GitLab Logo option A">
              <a:extLst>
                <a:ext uri="{FF2B5EF4-FFF2-40B4-BE49-F238E27FC236}">
                  <a16:creationId xmlns:a16="http://schemas.microsoft.com/office/drawing/2014/main" id="{6E571954-8E4C-46B8-8415-6E1D9EE3E01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6949" t="27869" r="27345" b="28641"/>
            <a:stretch>
              <a:fillRect/>
            </a:stretch>
          </p:blipFill>
          <p:spPr bwMode="auto">
            <a:xfrm>
              <a:off x="1039546" y="3714298"/>
              <a:ext cx="416152" cy="39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3802" name="Picture 34">
            <a:extLst>
              <a:ext uri="{FF2B5EF4-FFF2-40B4-BE49-F238E27FC236}">
                <a16:creationId xmlns:a16="http://schemas.microsoft.com/office/drawing/2014/main" id="{1755ED77-CED7-4841-8431-30AB2BF3F2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7588" y="3048000"/>
            <a:ext cx="911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36">
            <a:extLst>
              <a:ext uri="{FF2B5EF4-FFF2-40B4-BE49-F238E27FC236}">
                <a16:creationId xmlns:a16="http://schemas.microsoft.com/office/drawing/2014/main" id="{F4374ACB-8548-4C15-A3F0-0461F322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77588" y="3459163"/>
            <a:ext cx="911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4" name="Picture 37">
            <a:extLst>
              <a:ext uri="{FF2B5EF4-FFF2-40B4-BE49-F238E27FC236}">
                <a16:creationId xmlns:a16="http://schemas.microsoft.com/office/drawing/2014/main" id="{9D557831-9E11-4B6D-8C48-8B2C2681AF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8225" y="3870325"/>
            <a:ext cx="9112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Rounded Corners 13">
            <a:extLst>
              <a:ext uri="{FF2B5EF4-FFF2-40B4-BE49-F238E27FC236}">
                <a16:creationId xmlns:a16="http://schemas.microsoft.com/office/drawing/2014/main" id="{C213C4B2-6CD3-49BD-ABF9-254A2B936CAE}"/>
              </a:ext>
            </a:extLst>
          </p:cNvPr>
          <p:cNvSpPr/>
          <p:nvPr/>
        </p:nvSpPr>
        <p:spPr bwMode="auto">
          <a:xfrm>
            <a:off x="3143250" y="2725738"/>
            <a:ext cx="898525" cy="73501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3807" name="Group 14">
            <a:extLst>
              <a:ext uri="{FF2B5EF4-FFF2-40B4-BE49-F238E27FC236}">
                <a16:creationId xmlns:a16="http://schemas.microsoft.com/office/drawing/2014/main" id="{0318440E-638C-4663-B0DA-6E2DB0A87B06}"/>
              </a:ext>
            </a:extLst>
          </p:cNvPr>
          <p:cNvGrpSpPr>
            <a:grpSpLocks/>
          </p:cNvGrpSpPr>
          <p:nvPr/>
        </p:nvGrpSpPr>
        <p:grpSpPr bwMode="auto">
          <a:xfrm>
            <a:off x="3288524" y="2777314"/>
            <a:ext cx="608738" cy="631860"/>
            <a:chOff x="3635273" y="1199128"/>
            <a:chExt cx="1017628" cy="1106943"/>
          </a:xfrm>
        </p:grpSpPr>
        <p:pic>
          <p:nvPicPr>
            <p:cNvPr id="33820" name="Picture 4" descr="Docker logo horizontal spacing">
              <a:extLst>
                <a:ext uri="{FF2B5EF4-FFF2-40B4-BE49-F238E27FC236}">
                  <a16:creationId xmlns:a16="http://schemas.microsoft.com/office/drawing/2014/main" id="{A1908E20-1BF0-4B0B-9870-31F5170580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273" y="1503929"/>
              <a:ext cx="967986" cy="80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a:extLst>
                <a:ext uri="{FF2B5EF4-FFF2-40B4-BE49-F238E27FC236}">
                  <a16:creationId xmlns:a16="http://schemas.microsoft.com/office/drawing/2014/main" id="{F61E8AD6-2BC7-45E8-80E5-C1AF087E9A4C}"/>
                </a:ext>
              </a:extLst>
            </p:cNvPr>
            <p:cNvPicPr>
              <a:picLocks noChangeAspect="1"/>
            </p:cNvPicPr>
            <p:nvPr/>
          </p:nvPicPr>
          <p:blipFill>
            <a:blip r:embed="rId8">
              <a:clrChange>
                <a:clrFrom>
                  <a:srgbClr val="FFFFFF"/>
                </a:clrFrom>
                <a:clrTo>
                  <a:srgbClr val="FFFFFF">
                    <a:alpha val="0"/>
                  </a:srgbClr>
                </a:clrTo>
              </a:clrChange>
              <a:duotone>
                <a:prstClr val="black"/>
                <a:schemeClr val="tx2">
                  <a:tint val="45000"/>
                  <a:satMod val="400000"/>
                </a:schemeClr>
              </a:duotone>
            </a:blip>
            <a:stretch>
              <a:fillRect/>
            </a:stretch>
          </p:blipFill>
          <p:spPr>
            <a:xfrm>
              <a:off x="4183183" y="1199128"/>
              <a:ext cx="469718" cy="461549"/>
            </a:xfrm>
            <a:prstGeom prst="rect">
              <a:avLst/>
            </a:prstGeom>
          </p:spPr>
        </p:pic>
      </p:grpSp>
      <p:cxnSp>
        <p:nvCxnSpPr>
          <p:cNvPr id="16" name="Straight Arrow Connector 15">
            <a:extLst>
              <a:ext uri="{FF2B5EF4-FFF2-40B4-BE49-F238E27FC236}">
                <a16:creationId xmlns:a16="http://schemas.microsoft.com/office/drawing/2014/main" id="{972D621A-FC14-4313-8BDB-2E0E74B7713E}"/>
              </a:ext>
            </a:extLst>
          </p:cNvPr>
          <p:cNvCxnSpPr/>
          <p:nvPr/>
        </p:nvCxnSpPr>
        <p:spPr bwMode="auto">
          <a:xfrm flipV="1">
            <a:off x="4117975" y="3094038"/>
            <a:ext cx="2270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3809" name="Group 16">
            <a:extLst>
              <a:ext uri="{FF2B5EF4-FFF2-40B4-BE49-F238E27FC236}">
                <a16:creationId xmlns:a16="http://schemas.microsoft.com/office/drawing/2014/main" id="{5A9DE09B-AF80-49F8-A144-07E170FBECA8}"/>
              </a:ext>
            </a:extLst>
          </p:cNvPr>
          <p:cNvGrpSpPr>
            <a:grpSpLocks/>
          </p:cNvGrpSpPr>
          <p:nvPr/>
        </p:nvGrpSpPr>
        <p:grpSpPr bwMode="auto">
          <a:xfrm>
            <a:off x="4388024" y="2725738"/>
            <a:ext cx="748519" cy="735012"/>
            <a:chOff x="2906486" y="4385374"/>
            <a:chExt cx="1251301" cy="1287652"/>
          </a:xfrm>
        </p:grpSpPr>
        <p:pic>
          <p:nvPicPr>
            <p:cNvPr id="33818" name="Picture 2" descr="https://camo.githubusercontent.com/1e11d429705bf6695b79d24966cb1267c00b7df6/68747470733a2f2f7777772e646f636b65722e636f6d2f73697465732f64656661756c742f66696c65732f6f79737465722d72656769737472792d332e706e67">
              <a:extLst>
                <a:ext uri="{FF2B5EF4-FFF2-40B4-BE49-F238E27FC236}">
                  <a16:creationId xmlns:a16="http://schemas.microsoft.com/office/drawing/2014/main" id="{B7E99302-F70D-466C-A97B-EB36B2C46E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1692" y="4656365"/>
              <a:ext cx="760889" cy="74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Rounded Corners 26">
              <a:extLst>
                <a:ext uri="{FF2B5EF4-FFF2-40B4-BE49-F238E27FC236}">
                  <a16:creationId xmlns:a16="http://schemas.microsoft.com/office/drawing/2014/main" id="{33F9E1C2-05E3-45BF-ACF2-29444D4A4327}"/>
                </a:ext>
              </a:extLst>
            </p:cNvPr>
            <p:cNvSpPr/>
            <p:nvPr/>
          </p:nvSpPr>
          <p:spPr>
            <a:xfrm>
              <a:off x="2906195" y="4385374"/>
              <a:ext cx="1252607" cy="128765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bIns="0" anchor="b"/>
            <a:lstStyle/>
            <a:p>
              <a:pPr algn="ctr">
                <a:defRPr/>
              </a:pPr>
              <a:r>
                <a:rPr lang="en-US" sz="1050" dirty="0">
                  <a:solidFill>
                    <a:schemeClr val="tx1"/>
                  </a:solidFill>
                </a:rPr>
                <a:t>Registry</a:t>
              </a:r>
            </a:p>
          </p:txBody>
        </p:sp>
      </p:grpSp>
      <p:grpSp>
        <p:nvGrpSpPr>
          <p:cNvPr id="33810" name="Group 17">
            <a:extLst>
              <a:ext uri="{FF2B5EF4-FFF2-40B4-BE49-F238E27FC236}">
                <a16:creationId xmlns:a16="http://schemas.microsoft.com/office/drawing/2014/main" id="{E22C116E-02A3-4D4D-93EE-6F80E638361A}"/>
              </a:ext>
            </a:extLst>
          </p:cNvPr>
          <p:cNvGrpSpPr>
            <a:grpSpLocks/>
          </p:cNvGrpSpPr>
          <p:nvPr/>
        </p:nvGrpSpPr>
        <p:grpSpPr bwMode="auto">
          <a:xfrm>
            <a:off x="8014481" y="2725738"/>
            <a:ext cx="748519" cy="735012"/>
            <a:chOff x="2906486" y="4385374"/>
            <a:chExt cx="1251301" cy="1287652"/>
          </a:xfrm>
        </p:grpSpPr>
        <p:pic>
          <p:nvPicPr>
            <p:cNvPr id="33816" name="Picture 2" descr="https://camo.githubusercontent.com/1e11d429705bf6695b79d24966cb1267c00b7df6/68747470733a2f2f7777772e646f636b65722e636f6d2f73697465732f64656661756c742f66696c65732f6f79737465722d72656769737472792d332e706e67">
              <a:extLst>
                <a:ext uri="{FF2B5EF4-FFF2-40B4-BE49-F238E27FC236}">
                  <a16:creationId xmlns:a16="http://schemas.microsoft.com/office/drawing/2014/main" id="{E7178C8D-175A-4703-A025-3F927F3055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1692" y="4656365"/>
              <a:ext cx="760889" cy="74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Rounded Corners 24">
              <a:extLst>
                <a:ext uri="{FF2B5EF4-FFF2-40B4-BE49-F238E27FC236}">
                  <a16:creationId xmlns:a16="http://schemas.microsoft.com/office/drawing/2014/main" id="{04CA70FA-C5A4-43F9-AE62-276780B841F6}"/>
                </a:ext>
              </a:extLst>
            </p:cNvPr>
            <p:cNvSpPr/>
            <p:nvPr/>
          </p:nvSpPr>
          <p:spPr>
            <a:xfrm>
              <a:off x="2905180" y="4385374"/>
              <a:ext cx="1252607" cy="128765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bIns="0" anchor="b"/>
            <a:lstStyle/>
            <a:p>
              <a:pPr algn="ctr">
                <a:defRPr/>
              </a:pPr>
              <a:r>
                <a:rPr lang="en-US" sz="1050" dirty="0">
                  <a:solidFill>
                    <a:schemeClr val="tx1"/>
                  </a:solidFill>
                </a:rPr>
                <a:t>Registry</a:t>
              </a:r>
            </a:p>
          </p:txBody>
        </p:sp>
      </p:grpSp>
      <p:sp>
        <p:nvSpPr>
          <p:cNvPr id="19" name="Rectangle: Rounded Corners 18">
            <a:extLst>
              <a:ext uri="{FF2B5EF4-FFF2-40B4-BE49-F238E27FC236}">
                <a16:creationId xmlns:a16="http://schemas.microsoft.com/office/drawing/2014/main" id="{63E5F87F-3ED3-49E1-B8FE-5A645065701F}"/>
              </a:ext>
            </a:extLst>
          </p:cNvPr>
          <p:cNvSpPr/>
          <p:nvPr/>
        </p:nvSpPr>
        <p:spPr bwMode="auto">
          <a:xfrm>
            <a:off x="5589588" y="2725738"/>
            <a:ext cx="855662" cy="73501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Security Scan</a:t>
            </a:r>
          </a:p>
        </p:txBody>
      </p:sp>
      <p:sp>
        <p:nvSpPr>
          <p:cNvPr id="20" name="Rectangle: Rounded Corners 19">
            <a:extLst>
              <a:ext uri="{FF2B5EF4-FFF2-40B4-BE49-F238E27FC236}">
                <a16:creationId xmlns:a16="http://schemas.microsoft.com/office/drawing/2014/main" id="{8E66036F-2ACB-4A38-83B5-916F66350AC8}"/>
              </a:ext>
            </a:extLst>
          </p:cNvPr>
          <p:cNvSpPr/>
          <p:nvPr/>
        </p:nvSpPr>
        <p:spPr bwMode="auto">
          <a:xfrm>
            <a:off x="6824663" y="2725738"/>
            <a:ext cx="857250" cy="73501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200" dirty="0">
                <a:solidFill>
                  <a:schemeClr val="tx1"/>
                </a:solidFill>
              </a:rPr>
              <a:t>Staging Tests</a:t>
            </a:r>
          </a:p>
        </p:txBody>
      </p:sp>
      <p:cxnSp>
        <p:nvCxnSpPr>
          <p:cNvPr id="21" name="Straight Arrow Connector 20">
            <a:extLst>
              <a:ext uri="{FF2B5EF4-FFF2-40B4-BE49-F238E27FC236}">
                <a16:creationId xmlns:a16="http://schemas.microsoft.com/office/drawing/2014/main" id="{6C130FC3-1D1B-458A-B6E3-EC5A125B77D6}"/>
              </a:ext>
            </a:extLst>
          </p:cNvPr>
          <p:cNvCxnSpPr/>
          <p:nvPr/>
        </p:nvCxnSpPr>
        <p:spPr bwMode="auto">
          <a:xfrm flipV="1">
            <a:off x="5262563" y="3094038"/>
            <a:ext cx="22542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F38B96BA-E038-47BD-877D-54CFBFC5A535}"/>
              </a:ext>
            </a:extLst>
          </p:cNvPr>
          <p:cNvCxnSpPr/>
          <p:nvPr/>
        </p:nvCxnSpPr>
        <p:spPr bwMode="auto">
          <a:xfrm flipV="1">
            <a:off x="6521450" y="3114675"/>
            <a:ext cx="2270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8EE75B69-BAD7-4FB0-8A8A-3B60EC98B374}"/>
              </a:ext>
            </a:extLst>
          </p:cNvPr>
          <p:cNvCxnSpPr/>
          <p:nvPr/>
        </p:nvCxnSpPr>
        <p:spPr bwMode="auto">
          <a:xfrm flipV="1">
            <a:off x="7766050" y="3094038"/>
            <a:ext cx="22701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3" name="Picture 5">
            <a:extLst>
              <a:ext uri="{FF2B5EF4-FFF2-40B4-BE49-F238E27FC236}">
                <a16:creationId xmlns:a16="http://schemas.microsoft.com/office/drawing/2014/main" id="{85BDD30D-F0C2-4288-8885-925C9E032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336" y="2830227"/>
            <a:ext cx="444314" cy="2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5">
            <a:extLst>
              <a:ext uri="{FF2B5EF4-FFF2-40B4-BE49-F238E27FC236}">
                <a16:creationId xmlns:a16="http://schemas.microsoft.com/office/drawing/2014/main" id="{7C58E096-938D-4549-8489-A354B48331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7336" y="2830227"/>
            <a:ext cx="444314" cy="2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5">
            <a:extLst>
              <a:ext uri="{FF2B5EF4-FFF2-40B4-BE49-F238E27FC236}">
                <a16:creationId xmlns:a16="http://schemas.microsoft.com/office/drawing/2014/main" id="{5A11284F-9881-4F79-9540-3323F892F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9253" y="2811171"/>
            <a:ext cx="444314" cy="210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1234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9"/>
                                        </p:tgtEl>
                                        <p:attrNameLst>
                                          <p:attrName>r</p:attrName>
                                        </p:attrNameLst>
                                      </p:cBhvr>
                                    </p:animRot>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33809"/>
                                        </p:tgtEl>
                                        <p:attrNameLst>
                                          <p:attrName>style.visibility</p:attrName>
                                        </p:attrNameLst>
                                      </p:cBhvr>
                                      <p:to>
                                        <p:strVal val="visible"/>
                                      </p:to>
                                    </p:set>
                                    <p:animEffect transition="in" filter="fade">
                                      <p:cBhvr>
                                        <p:cTn id="18" dur="500"/>
                                        <p:tgtEl>
                                          <p:spTgt spid="3380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0"/>
                            </p:stCondLst>
                            <p:childTnLst>
                              <p:par>
                                <p:cTn id="24" presetID="42" presetClass="path" presetSubtype="0" accel="50000" decel="50000" fill="hold" nodeType="afterEffect">
                                  <p:stCondLst>
                                    <p:cond delay="0"/>
                                  </p:stCondLst>
                                  <p:childTnLst>
                                    <p:animMotion origin="layout" path="M -3.95833E-6 7.40741E-7 L 0.08972 -0.00278 " pathEditMode="relative" rAng="0" ptsTypes="AA">
                                      <p:cBhvr>
                                        <p:cTn id="25" dur="2000" fill="hold"/>
                                        <p:tgtEl>
                                          <p:spTgt spid="34"/>
                                        </p:tgtEl>
                                        <p:attrNameLst>
                                          <p:attrName>ppt_x</p:attrName>
                                          <p:attrName>ppt_y</p:attrName>
                                        </p:attrNameLst>
                                      </p:cBhvr>
                                      <p:rCtr x="4479" y="-139"/>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33810"/>
                                        </p:tgtEl>
                                        <p:attrNameLst>
                                          <p:attrName>style.visibility</p:attrName>
                                        </p:attrNameLst>
                                      </p:cBhvr>
                                      <p:to>
                                        <p:strVal val="visible"/>
                                      </p:to>
                                    </p:set>
                                    <p:animEffect transition="in" filter="fade">
                                      <p:cBhvr>
                                        <p:cTn id="49" dur="500"/>
                                        <p:tgtEl>
                                          <p:spTgt spid="338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par>
                                <p:cTn id="55" presetID="42" presetClass="path" presetSubtype="0" accel="50000" decel="50000" fill="hold" nodeType="withEffect">
                                  <p:stCondLst>
                                    <p:cond delay="0"/>
                                  </p:stCondLst>
                                  <p:childTnLst>
                                    <p:animMotion origin="layout" path="M 2.70833E-6 -1.48148E-6 L 0.29232 -0.00509 " pathEditMode="relative" rAng="0" ptsTypes="AA">
                                      <p:cBhvr>
                                        <p:cTn id="56" dur="2000" fill="hold"/>
                                        <p:tgtEl>
                                          <p:spTgt spid="35"/>
                                        </p:tgtEl>
                                        <p:attrNameLst>
                                          <p:attrName>ppt_x</p:attrName>
                                          <p:attrName>ppt_y</p:attrName>
                                        </p:attrNameLst>
                                      </p:cBhvr>
                                      <p:rCtr x="14609" y="-255"/>
                                    </p:animMotion>
                                  </p:childTnLst>
                                </p:cTn>
                              </p:par>
                            </p:childTnLst>
                          </p:cTn>
                        </p:par>
                        <p:par>
                          <p:cTn id="57" fill="hold">
                            <p:stCondLst>
                              <p:cond delay="2000"/>
                            </p:stCondLst>
                            <p:childTnLst>
                              <p:par>
                                <p:cTn id="58" presetID="8" presetClass="emph" presetSubtype="0" fill="hold" grpId="0" nodeType="afterEffect">
                                  <p:stCondLst>
                                    <p:cond delay="0"/>
                                  </p:stCondLst>
                                  <p:childTnLst>
                                    <p:animRot by="21600000">
                                      <p:cBhvr>
                                        <p:cTn id="59" dur="2000" fill="hold"/>
                                        <p:tgtEl>
                                          <p:spTgt spid="7"/>
                                        </p:tgtEl>
                                        <p:attrNameLst>
                                          <p:attrName>r</p:attrName>
                                        </p:attrNameLst>
                                      </p:cBhvr>
                                    </p:animRot>
                                  </p:childTnLst>
                                </p:cTn>
                              </p:par>
                            </p:childTnLst>
                          </p:cTn>
                        </p:par>
                        <p:par>
                          <p:cTn id="60" fill="hold">
                            <p:stCondLst>
                              <p:cond delay="4000"/>
                            </p:stCondLst>
                            <p:childTnLst>
                              <p:par>
                                <p:cTn id="61" presetID="10" presetClass="entr" presetSubtype="0" fill="hold" nodeType="afterEffect">
                                  <p:stCondLst>
                                    <p:cond delay="0"/>
                                  </p:stCondLst>
                                  <p:childTnLst>
                                    <p:set>
                                      <p:cBhvr>
                                        <p:cTn id="62" dur="1" fill="hold">
                                          <p:stCondLst>
                                            <p:cond delay="0"/>
                                          </p:stCondLst>
                                        </p:cTn>
                                        <p:tgtEl>
                                          <p:spTgt spid="33798"/>
                                        </p:tgtEl>
                                        <p:attrNameLst>
                                          <p:attrName>style.visibility</p:attrName>
                                        </p:attrNameLst>
                                      </p:cBhvr>
                                      <p:to>
                                        <p:strVal val="visible"/>
                                      </p:to>
                                    </p:set>
                                    <p:animEffect transition="in" filter="fade">
                                      <p:cBhvr>
                                        <p:cTn id="63" dur="500"/>
                                        <p:tgtEl>
                                          <p:spTgt spid="33798"/>
                                        </p:tgtEl>
                                      </p:cBhvr>
                                    </p:animEffect>
                                  </p:childTnLst>
                                </p:cTn>
                              </p:par>
                            </p:childTnLst>
                          </p:cTn>
                        </p:par>
                        <p:par>
                          <p:cTn id="64" fill="hold">
                            <p:stCondLst>
                              <p:cond delay="4500"/>
                            </p:stCondLst>
                            <p:childTnLst>
                              <p:par>
                                <p:cTn id="65" presetID="10" presetClass="entr" presetSubtype="0" fill="hold" nodeType="afterEffect">
                                  <p:stCondLst>
                                    <p:cond delay="0"/>
                                  </p:stCondLst>
                                  <p:childTnLst>
                                    <p:set>
                                      <p:cBhvr>
                                        <p:cTn id="66" dur="1" fill="hold">
                                          <p:stCondLst>
                                            <p:cond delay="0"/>
                                          </p:stCondLst>
                                        </p:cTn>
                                        <p:tgtEl>
                                          <p:spTgt spid="33802"/>
                                        </p:tgtEl>
                                        <p:attrNameLst>
                                          <p:attrName>style.visibility</p:attrName>
                                        </p:attrNameLst>
                                      </p:cBhvr>
                                      <p:to>
                                        <p:strVal val="visible"/>
                                      </p:to>
                                    </p:set>
                                    <p:animEffect transition="in" filter="fade">
                                      <p:cBhvr>
                                        <p:cTn id="67" dur="500"/>
                                        <p:tgtEl>
                                          <p:spTgt spid="33802"/>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33803"/>
                                        </p:tgtEl>
                                        <p:attrNameLst>
                                          <p:attrName>style.visibility</p:attrName>
                                        </p:attrNameLst>
                                      </p:cBhvr>
                                      <p:to>
                                        <p:strVal val="visible"/>
                                      </p:to>
                                    </p:set>
                                    <p:animEffect transition="in" filter="fade">
                                      <p:cBhvr>
                                        <p:cTn id="71" dur="500"/>
                                        <p:tgtEl>
                                          <p:spTgt spid="33803"/>
                                        </p:tgtEl>
                                      </p:cBhvr>
                                    </p:animEffect>
                                  </p:childTnLst>
                                </p:cTn>
                              </p:par>
                            </p:childTnLst>
                          </p:cTn>
                        </p:par>
                        <p:par>
                          <p:cTn id="72" fill="hold">
                            <p:stCondLst>
                              <p:cond delay="5500"/>
                            </p:stCondLst>
                            <p:childTnLst>
                              <p:par>
                                <p:cTn id="73" presetID="10" presetClass="entr" presetSubtype="0" fill="hold" nodeType="afterEffect">
                                  <p:stCondLst>
                                    <p:cond delay="0"/>
                                  </p:stCondLst>
                                  <p:childTnLst>
                                    <p:set>
                                      <p:cBhvr>
                                        <p:cTn id="74" dur="1" fill="hold">
                                          <p:stCondLst>
                                            <p:cond delay="0"/>
                                          </p:stCondLst>
                                        </p:cTn>
                                        <p:tgtEl>
                                          <p:spTgt spid="33804"/>
                                        </p:tgtEl>
                                        <p:attrNameLst>
                                          <p:attrName>style.visibility</p:attrName>
                                        </p:attrNameLst>
                                      </p:cBhvr>
                                      <p:to>
                                        <p:strVal val="visible"/>
                                      </p:to>
                                    </p:set>
                                    <p:animEffect transition="in" filter="fade">
                                      <p:cBhvr>
                                        <p:cTn id="75" dur="500"/>
                                        <p:tgtEl>
                                          <p:spTgt spid="33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4DAB644F-6D41-4089-B365-2F0C169C0FF0}"/>
              </a:ext>
            </a:extLst>
          </p:cNvPr>
          <p:cNvSpPr/>
          <p:nvPr/>
        </p:nvSpPr>
        <p:spPr>
          <a:xfrm>
            <a:off x="6324600" y="3641725"/>
            <a:ext cx="2159000" cy="128746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bIns="0" anchor="b"/>
          <a:lstStyle/>
          <a:p>
            <a:pPr algn="ctr">
              <a:defRPr/>
            </a:pPr>
            <a:r>
              <a:rPr lang="en-US" sz="1600" dirty="0">
                <a:solidFill>
                  <a:schemeClr val="tx1"/>
                </a:solidFill>
              </a:rPr>
              <a:t>Registry</a:t>
            </a:r>
          </a:p>
        </p:txBody>
      </p:sp>
      <p:sp>
        <p:nvSpPr>
          <p:cNvPr id="32" name="Rectangle: Rounded Corners 31">
            <a:extLst>
              <a:ext uri="{FF2B5EF4-FFF2-40B4-BE49-F238E27FC236}">
                <a16:creationId xmlns:a16="http://schemas.microsoft.com/office/drawing/2014/main" id="{745D46BC-0861-4DDA-BC0D-500CFA3EC367}"/>
              </a:ext>
            </a:extLst>
          </p:cNvPr>
          <p:cNvSpPr/>
          <p:nvPr/>
        </p:nvSpPr>
        <p:spPr>
          <a:xfrm>
            <a:off x="3140587" y="1569244"/>
            <a:ext cx="1752600" cy="1570038"/>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US" sz="1600" dirty="0">
                <a:solidFill>
                  <a:schemeClr val="tx1"/>
                </a:solidFill>
              </a:rPr>
              <a:t>Binary Sources</a:t>
            </a:r>
          </a:p>
        </p:txBody>
      </p:sp>
      <p:cxnSp>
        <p:nvCxnSpPr>
          <p:cNvPr id="8" name="Straight Arrow Connector 7">
            <a:extLst>
              <a:ext uri="{FF2B5EF4-FFF2-40B4-BE49-F238E27FC236}">
                <a16:creationId xmlns:a16="http://schemas.microsoft.com/office/drawing/2014/main" id="{2AA704B5-7039-4EF0-9CE4-4F842727DB0B}"/>
              </a:ext>
            </a:extLst>
          </p:cNvPr>
          <p:cNvCxnSpPr>
            <a:cxnSpLocks/>
          </p:cNvCxnSpPr>
          <p:nvPr/>
        </p:nvCxnSpPr>
        <p:spPr>
          <a:xfrm flipV="1">
            <a:off x="5010150" y="4291013"/>
            <a:ext cx="1085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821" name="Title 1">
            <a:extLst>
              <a:ext uri="{FF2B5EF4-FFF2-40B4-BE49-F238E27FC236}">
                <a16:creationId xmlns:a16="http://schemas.microsoft.com/office/drawing/2014/main" id="{7CD5A0B7-8CF4-4B77-A8AD-97B51723794D}"/>
              </a:ext>
            </a:extLst>
          </p:cNvPr>
          <p:cNvSpPr>
            <a:spLocks noGrp="1"/>
          </p:cNvSpPr>
          <p:nvPr>
            <p:ph type="title"/>
          </p:nvPr>
        </p:nvSpPr>
        <p:spPr>
          <a:xfrm>
            <a:off x="279400" y="142875"/>
            <a:ext cx="11074400" cy="793750"/>
          </a:xfrm>
        </p:spPr>
        <p:txBody>
          <a:bodyPr/>
          <a:lstStyle/>
          <a:p>
            <a:r>
              <a:rPr lang="en-US" altLang="en-US"/>
              <a:t>Patching Containers – A/B Testing Using DeploymentConfig</a:t>
            </a:r>
          </a:p>
        </p:txBody>
      </p:sp>
      <p:sp>
        <p:nvSpPr>
          <p:cNvPr id="5" name="Rectangle: Rounded Corners 4">
            <a:extLst>
              <a:ext uri="{FF2B5EF4-FFF2-40B4-BE49-F238E27FC236}">
                <a16:creationId xmlns:a16="http://schemas.microsoft.com/office/drawing/2014/main" id="{E23B019A-F6C6-40E8-B6F4-6AB467B28C36}"/>
              </a:ext>
            </a:extLst>
          </p:cNvPr>
          <p:cNvSpPr/>
          <p:nvPr/>
        </p:nvSpPr>
        <p:spPr>
          <a:xfrm>
            <a:off x="3265206" y="3641725"/>
            <a:ext cx="1503362" cy="128746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34823" name="Group 5">
            <a:extLst>
              <a:ext uri="{FF2B5EF4-FFF2-40B4-BE49-F238E27FC236}">
                <a16:creationId xmlns:a16="http://schemas.microsoft.com/office/drawing/2014/main" id="{E5EBDAC9-5EB5-48C3-80F6-8650575152DE}"/>
              </a:ext>
            </a:extLst>
          </p:cNvPr>
          <p:cNvGrpSpPr>
            <a:grpSpLocks/>
          </p:cNvGrpSpPr>
          <p:nvPr/>
        </p:nvGrpSpPr>
        <p:grpSpPr bwMode="auto">
          <a:xfrm>
            <a:off x="3508093" y="3732213"/>
            <a:ext cx="1017588" cy="1106487"/>
            <a:chOff x="3635273" y="1199128"/>
            <a:chExt cx="1017628" cy="1106943"/>
          </a:xfrm>
        </p:grpSpPr>
        <p:pic>
          <p:nvPicPr>
            <p:cNvPr id="34850" name="Picture 4" descr="Docker logo horizontal spacing">
              <a:extLst>
                <a:ext uri="{FF2B5EF4-FFF2-40B4-BE49-F238E27FC236}">
                  <a16:creationId xmlns:a16="http://schemas.microsoft.com/office/drawing/2014/main" id="{F2BAB980-E20E-4446-A696-DA67004BC1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273" y="1503929"/>
              <a:ext cx="967986" cy="80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5DD828AE-3835-4AA7-B9AF-5CEE9F959922}"/>
                </a:ext>
              </a:extLst>
            </p:cNvPr>
            <p:cNvPicPr>
              <a:picLocks noChangeAspect="1"/>
            </p:cNvPicPr>
            <p:nvPr/>
          </p:nvPicPr>
          <p:blipFill>
            <a:blip r:embed="rId3">
              <a:clrChange>
                <a:clrFrom>
                  <a:srgbClr val="FFFFFF"/>
                </a:clrFrom>
                <a:clrTo>
                  <a:srgbClr val="FFFFFF">
                    <a:alpha val="0"/>
                  </a:srgbClr>
                </a:clrTo>
              </a:clrChange>
              <a:duotone>
                <a:prstClr val="black"/>
                <a:schemeClr val="tx2">
                  <a:tint val="45000"/>
                  <a:satMod val="400000"/>
                </a:schemeClr>
              </a:duotone>
            </a:blip>
            <a:stretch>
              <a:fillRect/>
            </a:stretch>
          </p:blipFill>
          <p:spPr>
            <a:xfrm>
              <a:off x="4183183" y="1199128"/>
              <a:ext cx="469718" cy="461549"/>
            </a:xfrm>
            <a:prstGeom prst="rect">
              <a:avLst/>
            </a:prstGeom>
          </p:spPr>
        </p:pic>
      </p:grpSp>
      <p:pic>
        <p:nvPicPr>
          <p:cNvPr id="34824" name="Picture 6">
            <a:extLst>
              <a:ext uri="{FF2B5EF4-FFF2-40B4-BE49-F238E27FC236}">
                <a16:creationId xmlns:a16="http://schemas.microsoft.com/office/drawing/2014/main" id="{9443520D-B185-4FCD-96FD-30F7AF690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3736975"/>
            <a:ext cx="9525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5" name="Picture 2" descr="https://camo.githubusercontent.com/1e11d429705bf6695b79d24966cb1267c00b7df6/68747470733a2f2f7777772e646f636b65722e636f6d2f73697465732f64656661756c742f66696c65732f6f79737465722d72656769737472792d332e706e67">
            <a:extLst>
              <a:ext uri="{FF2B5EF4-FFF2-40B4-BE49-F238E27FC236}">
                <a16:creationId xmlns:a16="http://schemas.microsoft.com/office/drawing/2014/main" id="{B79061B8-1CA8-480B-81F9-8ADC6421AD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9075" y="3913188"/>
            <a:ext cx="762000" cy="74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rc 9">
            <a:extLst>
              <a:ext uri="{FF2B5EF4-FFF2-40B4-BE49-F238E27FC236}">
                <a16:creationId xmlns:a16="http://schemas.microsoft.com/office/drawing/2014/main" id="{58ACC0BE-E593-4205-AECE-F631D8735C29}"/>
              </a:ext>
            </a:extLst>
          </p:cNvPr>
          <p:cNvSpPr/>
          <p:nvPr/>
        </p:nvSpPr>
        <p:spPr>
          <a:xfrm rot="5400000">
            <a:off x="2011122" y="3726734"/>
            <a:ext cx="1197296" cy="1207510"/>
          </a:xfrm>
          <a:prstGeom prst="arc">
            <a:avLst>
              <a:gd name="adj1" fmla="val 19438975"/>
              <a:gd name="adj2" fmla="val 13294744"/>
            </a:avLst>
          </a:prstGeom>
          <a:ln w="2857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vert270" anchor="ctr"/>
          <a:lstStyle/>
          <a:p>
            <a:pPr algn="ctr">
              <a:defRPr/>
            </a:pPr>
            <a:r>
              <a:rPr lang="en-US" sz="1200" dirty="0"/>
              <a:t>SCM Trigger</a:t>
            </a:r>
          </a:p>
        </p:txBody>
      </p:sp>
      <p:sp>
        <p:nvSpPr>
          <p:cNvPr id="11" name="Arc 10">
            <a:extLst>
              <a:ext uri="{FF2B5EF4-FFF2-40B4-BE49-F238E27FC236}">
                <a16:creationId xmlns:a16="http://schemas.microsoft.com/office/drawing/2014/main" id="{81C597FE-5F8A-4A61-B13A-B638D7FFF9F5}"/>
              </a:ext>
            </a:extLst>
          </p:cNvPr>
          <p:cNvSpPr/>
          <p:nvPr/>
        </p:nvSpPr>
        <p:spPr>
          <a:xfrm rot="5400000">
            <a:off x="8781146" y="3737620"/>
            <a:ext cx="1197296" cy="1207510"/>
          </a:xfrm>
          <a:prstGeom prst="arc">
            <a:avLst>
              <a:gd name="adj1" fmla="val 19438975"/>
              <a:gd name="adj2" fmla="val 13294744"/>
            </a:avLst>
          </a:prstGeom>
          <a:ln w="2857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vert270" anchor="ctr"/>
          <a:lstStyle/>
          <a:p>
            <a:pPr algn="ctr">
              <a:defRPr/>
            </a:pPr>
            <a:r>
              <a:rPr lang="en-US" sz="1200" dirty="0"/>
              <a:t>Deployment Trigger</a:t>
            </a:r>
          </a:p>
        </p:txBody>
      </p:sp>
      <p:grpSp>
        <p:nvGrpSpPr>
          <p:cNvPr id="34828" name="Group 11">
            <a:extLst>
              <a:ext uri="{FF2B5EF4-FFF2-40B4-BE49-F238E27FC236}">
                <a16:creationId xmlns:a16="http://schemas.microsoft.com/office/drawing/2014/main" id="{814026DF-83F6-4651-92A9-69BFEE8E8E59}"/>
              </a:ext>
            </a:extLst>
          </p:cNvPr>
          <p:cNvGrpSpPr>
            <a:grpSpLocks/>
          </p:cNvGrpSpPr>
          <p:nvPr/>
        </p:nvGrpSpPr>
        <p:grpSpPr bwMode="auto">
          <a:xfrm>
            <a:off x="457200" y="3932238"/>
            <a:ext cx="1252538" cy="825500"/>
            <a:chOff x="254525" y="3499633"/>
            <a:chExt cx="1253224" cy="825298"/>
          </a:xfrm>
        </p:grpSpPr>
        <p:sp>
          <p:nvSpPr>
            <p:cNvPr id="13" name="Rectangle: Rounded Corners 12">
              <a:extLst>
                <a:ext uri="{FF2B5EF4-FFF2-40B4-BE49-F238E27FC236}">
                  <a16:creationId xmlns:a16="http://schemas.microsoft.com/office/drawing/2014/main" id="{3FD670A2-922D-414E-A20E-B13E64E86A96}"/>
                </a:ext>
              </a:extLst>
            </p:cNvPr>
            <p:cNvSpPr/>
            <p:nvPr/>
          </p:nvSpPr>
          <p:spPr>
            <a:xfrm>
              <a:off x="254525" y="3499633"/>
              <a:ext cx="1253224" cy="82529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ysClr val="windowText" lastClr="000000"/>
                  </a:solidFill>
                </a:rPr>
                <a:t>Git</a:t>
              </a:r>
              <a:endParaRPr lang="en-US" dirty="0">
                <a:solidFill>
                  <a:sysClr val="windowText" lastClr="000000"/>
                </a:solidFill>
              </a:endParaRPr>
            </a:p>
          </p:txBody>
        </p:sp>
        <p:pic>
          <p:nvPicPr>
            <p:cNvPr id="34848" name="Picture 8" descr="Github Octocat">
              <a:extLst>
                <a:ext uri="{FF2B5EF4-FFF2-40B4-BE49-F238E27FC236}">
                  <a16:creationId xmlns:a16="http://schemas.microsoft.com/office/drawing/2014/main" id="{106D34F3-1D9F-4BA2-A332-2CDDC071D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525" y="3672490"/>
              <a:ext cx="576943" cy="47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9" name="Picture 10" descr="new GitLab Logo option A">
              <a:extLst>
                <a:ext uri="{FF2B5EF4-FFF2-40B4-BE49-F238E27FC236}">
                  <a16:creationId xmlns:a16="http://schemas.microsoft.com/office/drawing/2014/main" id="{080524F6-39D7-4A7B-93BB-B67DAD3CA5F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6949" t="27869" r="27345" b="28641"/>
            <a:stretch>
              <a:fillRect/>
            </a:stretch>
          </p:blipFill>
          <p:spPr bwMode="auto">
            <a:xfrm>
              <a:off x="1039546" y="3714298"/>
              <a:ext cx="416152" cy="39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4829" name="Picture 22">
            <a:extLst>
              <a:ext uri="{FF2B5EF4-FFF2-40B4-BE49-F238E27FC236}">
                <a16:creationId xmlns:a16="http://schemas.microsoft.com/office/drawing/2014/main" id="{137CA48F-4B38-49EE-9C69-0EE55FBEDF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66350" y="3546475"/>
            <a:ext cx="15684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4" descr="Malware Hazard Symbol - Red by PBCrichton">
            <a:extLst>
              <a:ext uri="{FF2B5EF4-FFF2-40B4-BE49-F238E27FC236}">
                <a16:creationId xmlns:a16="http://schemas.microsoft.com/office/drawing/2014/main" id="{FC78EF3C-BEC4-4DE9-BBDE-EAF6ADFC27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2438" y="3857625"/>
            <a:ext cx="3952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31" name="Group 29">
            <a:extLst>
              <a:ext uri="{FF2B5EF4-FFF2-40B4-BE49-F238E27FC236}">
                <a16:creationId xmlns:a16="http://schemas.microsoft.com/office/drawing/2014/main" id="{1EA0C83F-5FA5-4E4D-96D9-1331C71B5139}"/>
              </a:ext>
            </a:extLst>
          </p:cNvPr>
          <p:cNvGrpSpPr>
            <a:grpSpLocks/>
          </p:cNvGrpSpPr>
          <p:nvPr/>
        </p:nvGrpSpPr>
        <p:grpSpPr bwMode="auto">
          <a:xfrm>
            <a:off x="3472375" y="1715294"/>
            <a:ext cx="1089025" cy="938213"/>
            <a:chOff x="8055433" y="3493817"/>
            <a:chExt cx="1089797" cy="937191"/>
          </a:xfrm>
        </p:grpSpPr>
        <p:pic>
          <p:nvPicPr>
            <p:cNvPr id="34844" name="Picture 27">
              <a:extLst>
                <a:ext uri="{FF2B5EF4-FFF2-40B4-BE49-F238E27FC236}">
                  <a16:creationId xmlns:a16="http://schemas.microsoft.com/office/drawing/2014/main" id="{E7D89FA4-3ABE-49C9-8026-B13C92576427}"/>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55433" y="3810714"/>
              <a:ext cx="1089797" cy="29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5" name="Picture 28">
              <a:extLst>
                <a:ext uri="{FF2B5EF4-FFF2-40B4-BE49-F238E27FC236}">
                  <a16:creationId xmlns:a16="http://schemas.microsoft.com/office/drawing/2014/main" id="{26E53995-1528-4602-8D81-EA568C2ADCF3}"/>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59068" y="3493817"/>
              <a:ext cx="1082527" cy="31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6" name="Picture 2" descr="https://www.sonatype.com/hs-fs/hubfs/Sonatype_Logos/SON_logo_main.png?t=1509556266565&amp;width=157&amp;name=SON_logo_main.png">
              <a:extLst>
                <a:ext uri="{FF2B5EF4-FFF2-40B4-BE49-F238E27FC236}">
                  <a16:creationId xmlns:a16="http://schemas.microsoft.com/office/drawing/2014/main" id="{BD75D18C-3E08-411E-9CE4-1CDE1E3900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08130" y="4224095"/>
              <a:ext cx="984403" cy="2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8" name="Picture 4" descr="Patch icon 2 by pitr">
            <a:extLst>
              <a:ext uri="{FF2B5EF4-FFF2-40B4-BE49-F238E27FC236}">
                <a16:creationId xmlns:a16="http://schemas.microsoft.com/office/drawing/2014/main" id="{3DE64BAA-27A2-47EC-A263-39F7F68411B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30338" y="4519613"/>
            <a:ext cx="4286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4">
            <a:extLst>
              <a:ext uri="{FF2B5EF4-FFF2-40B4-BE49-F238E27FC236}">
                <a16:creationId xmlns:a16="http://schemas.microsoft.com/office/drawing/2014/main" id="{AEB66E56-E924-4868-88BD-410372D138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0288" y="3630613"/>
            <a:ext cx="950912"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5">
            <a:extLst>
              <a:ext uri="{FF2B5EF4-FFF2-40B4-BE49-F238E27FC236}">
                <a16:creationId xmlns:a16="http://schemas.microsoft.com/office/drawing/2014/main" id="{870363C8-2679-46E7-9380-7C103CEF2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0288" y="3833813"/>
            <a:ext cx="95091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 descr="Malware Hazard Symbol - Red by PBCrichton">
            <a:extLst>
              <a:ext uri="{FF2B5EF4-FFF2-40B4-BE49-F238E27FC236}">
                <a16:creationId xmlns:a16="http://schemas.microsoft.com/office/drawing/2014/main" id="{FE2C2423-E101-455F-8522-367A51E97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34800" y="3711575"/>
            <a:ext cx="395288"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Arrow Connector 38">
            <a:extLst>
              <a:ext uri="{FF2B5EF4-FFF2-40B4-BE49-F238E27FC236}">
                <a16:creationId xmlns:a16="http://schemas.microsoft.com/office/drawing/2014/main" id="{24112106-9AB7-4E69-8C97-94A4E8D4A823}"/>
              </a:ext>
            </a:extLst>
          </p:cNvPr>
          <p:cNvCxnSpPr>
            <a:cxnSpLocks/>
          </p:cNvCxnSpPr>
          <p:nvPr/>
        </p:nvCxnSpPr>
        <p:spPr>
          <a:xfrm>
            <a:off x="4016887" y="3255963"/>
            <a:ext cx="0" cy="298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34" name="Group 33">
            <a:extLst>
              <a:ext uri="{FF2B5EF4-FFF2-40B4-BE49-F238E27FC236}">
                <a16:creationId xmlns:a16="http://schemas.microsoft.com/office/drawing/2014/main" id="{422FC7ED-0043-4A60-AA47-0907891E3D7D}"/>
              </a:ext>
            </a:extLst>
          </p:cNvPr>
          <p:cNvGrpSpPr>
            <a:grpSpLocks/>
          </p:cNvGrpSpPr>
          <p:nvPr/>
        </p:nvGrpSpPr>
        <p:grpSpPr bwMode="auto">
          <a:xfrm>
            <a:off x="4357688" y="4262438"/>
            <a:ext cx="952500" cy="550862"/>
            <a:chOff x="4357680" y="3835040"/>
            <a:chExt cx="952081" cy="549924"/>
          </a:xfrm>
        </p:grpSpPr>
        <p:pic>
          <p:nvPicPr>
            <p:cNvPr id="44" name="Picture 43">
              <a:extLst>
                <a:ext uri="{FF2B5EF4-FFF2-40B4-BE49-F238E27FC236}">
                  <a16:creationId xmlns:a16="http://schemas.microsoft.com/office/drawing/2014/main" id="{90141A66-53C6-4684-9443-EDCDC1A760F4}"/>
                </a:ext>
              </a:extLst>
            </p:cNvPr>
            <p:cNvPicPr>
              <a:picLocks noChangeAspect="1"/>
            </p:cNvPicPr>
            <p:nvPr/>
          </p:nvPicPr>
          <p:blipFill>
            <a:blip r:embed="rId14">
              <a:duotone>
                <a:prstClr val="black"/>
                <a:schemeClr val="accent4">
                  <a:tint val="45000"/>
                  <a:satMod val="400000"/>
                </a:schemeClr>
              </a:duotone>
            </a:blip>
            <a:stretch>
              <a:fillRect/>
            </a:stretch>
          </p:blipFill>
          <p:spPr>
            <a:xfrm>
              <a:off x="4357680" y="3835040"/>
              <a:ext cx="952081" cy="451391"/>
            </a:xfrm>
            <a:prstGeom prst="rect">
              <a:avLst/>
            </a:prstGeom>
          </p:spPr>
        </p:pic>
        <p:pic>
          <p:nvPicPr>
            <p:cNvPr id="34843" name="Picture 4" descr="Patch icon 2 by pitr">
              <a:extLst>
                <a:ext uri="{FF2B5EF4-FFF2-40B4-BE49-F238E27FC236}">
                  <a16:creationId xmlns:a16="http://schemas.microsoft.com/office/drawing/2014/main" id="{701C2038-9B61-4E73-A647-4A0E4A3E7D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80488" y="3955691"/>
              <a:ext cx="429273" cy="42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Group 39">
            <a:extLst>
              <a:ext uri="{FF2B5EF4-FFF2-40B4-BE49-F238E27FC236}">
                <a16:creationId xmlns:a16="http://schemas.microsoft.com/office/drawing/2014/main" id="{D1D79519-81DA-4FBA-BC85-7D1D61BD9A88}"/>
              </a:ext>
            </a:extLst>
          </p:cNvPr>
          <p:cNvGrpSpPr>
            <a:grpSpLocks/>
          </p:cNvGrpSpPr>
          <p:nvPr/>
        </p:nvGrpSpPr>
        <p:grpSpPr bwMode="auto">
          <a:xfrm>
            <a:off x="11182350" y="4344988"/>
            <a:ext cx="993775" cy="658812"/>
            <a:chOff x="11182679" y="3916757"/>
            <a:chExt cx="993631" cy="659515"/>
          </a:xfrm>
        </p:grpSpPr>
        <p:pic>
          <p:nvPicPr>
            <p:cNvPr id="43" name="Picture 42">
              <a:extLst>
                <a:ext uri="{FF2B5EF4-FFF2-40B4-BE49-F238E27FC236}">
                  <a16:creationId xmlns:a16="http://schemas.microsoft.com/office/drawing/2014/main" id="{8DD0EB2F-18D2-4B88-AC12-7ED104C9C97D}"/>
                </a:ext>
              </a:extLst>
            </p:cNvPr>
            <p:cNvPicPr>
              <a:picLocks noChangeAspect="1"/>
            </p:cNvPicPr>
            <p:nvPr/>
          </p:nvPicPr>
          <p:blipFill>
            <a:blip r:embed="rId14">
              <a:duotone>
                <a:prstClr val="black"/>
                <a:schemeClr val="accent4">
                  <a:tint val="45000"/>
                  <a:satMod val="400000"/>
                </a:schemeClr>
              </a:duotone>
            </a:blip>
            <a:stretch>
              <a:fillRect/>
            </a:stretch>
          </p:blipFill>
          <p:spPr>
            <a:xfrm>
              <a:off x="11182679" y="3916757"/>
              <a:ext cx="952081" cy="451391"/>
            </a:xfrm>
            <a:prstGeom prst="rect">
              <a:avLst/>
            </a:prstGeom>
          </p:spPr>
        </p:pic>
        <p:pic>
          <p:nvPicPr>
            <p:cNvPr id="42" name="Picture 41">
              <a:extLst>
                <a:ext uri="{FF2B5EF4-FFF2-40B4-BE49-F238E27FC236}">
                  <a16:creationId xmlns:a16="http://schemas.microsoft.com/office/drawing/2014/main" id="{46846AC1-7796-429E-B1E0-16D1E9FAAD32}"/>
                </a:ext>
              </a:extLst>
            </p:cNvPr>
            <p:cNvPicPr>
              <a:picLocks noChangeAspect="1"/>
            </p:cNvPicPr>
            <p:nvPr/>
          </p:nvPicPr>
          <p:blipFill>
            <a:blip r:embed="rId14">
              <a:duotone>
                <a:prstClr val="black"/>
                <a:schemeClr val="accent4">
                  <a:tint val="45000"/>
                  <a:satMod val="400000"/>
                </a:schemeClr>
              </a:duotone>
            </a:blip>
            <a:stretch>
              <a:fillRect/>
            </a:stretch>
          </p:blipFill>
          <p:spPr>
            <a:xfrm>
              <a:off x="11182679" y="4124881"/>
              <a:ext cx="952081" cy="451391"/>
            </a:xfrm>
            <a:prstGeom prst="rect">
              <a:avLst/>
            </a:prstGeom>
          </p:spPr>
        </p:pic>
        <p:pic>
          <p:nvPicPr>
            <p:cNvPr id="34841" name="Picture 4" descr="Patch icon 2 by pitr">
              <a:extLst>
                <a:ext uri="{FF2B5EF4-FFF2-40B4-BE49-F238E27FC236}">
                  <a16:creationId xmlns:a16="http://schemas.microsoft.com/office/drawing/2014/main" id="{8CDDD6A9-C8C9-4949-9B2C-2090A4F353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747037" y="3991460"/>
              <a:ext cx="429273" cy="42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90115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par>
                          <p:cTn id="16" fill="hold" nodeType="afterGroup">
                            <p:stCondLst>
                              <p:cond delay="500"/>
                            </p:stCondLst>
                            <p:childTnLst>
                              <p:par>
                                <p:cTn id="17" presetID="8" presetClass="emph" presetSubtype="0" fill="hold" nodeType="afterEffect">
                                  <p:stCondLst>
                                    <p:cond delay="500"/>
                                  </p:stCondLst>
                                  <p:childTnLst>
                                    <p:animRot by="21600000">
                                      <p:cBhvr>
                                        <p:cTn id="18" dur="2000" fill="hold"/>
                                        <p:tgtEl>
                                          <p:spTgt spid="10"/>
                                        </p:tgtEl>
                                        <p:attrNameLst>
                                          <p:attrName>r</p:attrName>
                                        </p:attrNameLst>
                                      </p:cBhvr>
                                    </p:animRot>
                                  </p:childTnLst>
                                </p:cTn>
                              </p:par>
                              <p:par>
                                <p:cTn id="19" presetID="10" presetClass="entr" presetSubtype="0" fill="hold" nodeType="withEffect">
                                  <p:stCondLst>
                                    <p:cond delay="200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63" presetClass="path" presetSubtype="0" accel="50000" decel="50000" fill="hold" nodeType="clickEffect">
                                  <p:stCondLst>
                                    <p:cond delay="0"/>
                                  </p:stCondLst>
                                  <p:childTnLst>
                                    <p:animMotion origin="layout" path="M -4.375E-6 -4.07407E-6 L 0.25352 0.00209 " pathEditMode="relative" rAng="0" ptsTypes="AA">
                                      <p:cBhvr>
                                        <p:cTn id="25" dur="2000" fill="hold"/>
                                        <p:tgtEl>
                                          <p:spTgt spid="34"/>
                                        </p:tgtEl>
                                        <p:attrNameLst>
                                          <p:attrName>ppt_x</p:attrName>
                                          <p:attrName>ppt_y</p:attrName>
                                        </p:attrNameLst>
                                      </p:cBhvr>
                                      <p:rCtr x="12669" y="93"/>
                                    </p:animMotion>
                                  </p:childTnLst>
                                </p:cTn>
                              </p:par>
                            </p:childTnLst>
                          </p:cTn>
                        </p:par>
                        <p:par>
                          <p:cTn id="26" fill="hold" nodeType="afterGroup">
                            <p:stCondLst>
                              <p:cond delay="2000"/>
                            </p:stCondLst>
                            <p:childTnLst>
                              <p:par>
                                <p:cTn id="27" presetID="8" presetClass="emph" presetSubtype="0" fill="hold" nodeType="afterEffect">
                                  <p:stCondLst>
                                    <p:cond delay="750"/>
                                  </p:stCondLst>
                                  <p:childTnLst>
                                    <p:animRot by="21600000">
                                      <p:cBhvr>
                                        <p:cTn id="28" dur="2000" fill="hold"/>
                                        <p:tgtEl>
                                          <p:spTgt spid="11"/>
                                        </p:tgtEl>
                                        <p:attrNameLst>
                                          <p:attrName>r</p:attrName>
                                        </p:attrNameLst>
                                      </p:cBhvr>
                                    </p:animRot>
                                  </p:childTnLst>
                                </p:cTn>
                              </p:par>
                            </p:childTnLst>
                          </p:cTn>
                        </p:par>
                        <p:par>
                          <p:cTn id="29" fill="hold" nodeType="afterGroup">
                            <p:stCondLst>
                              <p:cond delay="4750"/>
                            </p:stCondLst>
                            <p:childTnLst>
                              <p:par>
                                <p:cTn id="30" presetID="10" presetClass="entr" presetSubtype="0" fill="hold"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par>
                          <p:cTn id="33" fill="hold" nodeType="afterGroup">
                            <p:stCondLst>
                              <p:cond delay="5250"/>
                            </p:stCondLst>
                            <p:childTnLst>
                              <p:par>
                                <p:cTn id="34" presetID="10" presetClass="exit" presetSubtype="0" fill="hold" nodeType="afterEffect">
                                  <p:stCondLst>
                                    <p:cond delay="1000"/>
                                  </p:stCondLst>
                                  <p:childTnLst>
                                    <p:animEffect transition="out" filter="fade">
                                      <p:cBhvr>
                                        <p:cTn id="35" dur="1000"/>
                                        <p:tgtEl>
                                          <p:spTgt spid="35"/>
                                        </p:tgtEl>
                                      </p:cBhvr>
                                    </p:animEffect>
                                    <p:set>
                                      <p:cBhvr>
                                        <p:cTn id="36" dur="1" fill="hold">
                                          <p:stCondLst>
                                            <p:cond delay="999"/>
                                          </p:stCondLst>
                                        </p:cTn>
                                        <p:tgtEl>
                                          <p:spTgt spid="35"/>
                                        </p:tgtEl>
                                        <p:attrNameLst>
                                          <p:attrName>style.visibility</p:attrName>
                                        </p:attrNameLst>
                                      </p:cBhvr>
                                      <p:to>
                                        <p:strVal val="hidden"/>
                                      </p:to>
                                    </p:set>
                                  </p:childTnLst>
                                </p:cTn>
                              </p:par>
                              <p:par>
                                <p:cTn id="37" presetID="10" presetClass="exit" presetSubtype="0" fill="hold" nodeType="withEffect">
                                  <p:stCondLst>
                                    <p:cond delay="1000"/>
                                  </p:stCondLst>
                                  <p:childTnLst>
                                    <p:animEffect transition="out" filter="fade">
                                      <p:cBhvr>
                                        <p:cTn id="38" dur="1000"/>
                                        <p:tgtEl>
                                          <p:spTgt spid="38"/>
                                        </p:tgtEl>
                                      </p:cBhvr>
                                    </p:animEffect>
                                    <p:set>
                                      <p:cBhvr>
                                        <p:cTn id="39" dur="1" fill="hold">
                                          <p:stCondLst>
                                            <p:cond delay="999"/>
                                          </p:stCondLst>
                                        </p:cTn>
                                        <p:tgtEl>
                                          <p:spTgt spid="38"/>
                                        </p:tgtEl>
                                        <p:attrNameLst>
                                          <p:attrName>style.visibility</p:attrName>
                                        </p:attrNameLst>
                                      </p:cBhvr>
                                      <p:to>
                                        <p:strVal val="hidden"/>
                                      </p:to>
                                    </p:set>
                                  </p:childTnLst>
                                </p:cTn>
                              </p:par>
                              <p:par>
                                <p:cTn id="40" presetID="10" presetClass="exit" presetSubtype="0" fill="hold" nodeType="withEffect">
                                  <p:stCondLst>
                                    <p:cond delay="1000"/>
                                  </p:stCondLst>
                                  <p:childTnLst>
                                    <p:animEffect transition="out" filter="fade">
                                      <p:cBhvr>
                                        <p:cTn id="41" dur="1000"/>
                                        <p:tgtEl>
                                          <p:spTgt spid="36"/>
                                        </p:tgtEl>
                                      </p:cBhvr>
                                    </p:animEffect>
                                    <p:set>
                                      <p:cBhvr>
                                        <p:cTn id="42" dur="1" fill="hold">
                                          <p:stCondLst>
                                            <p:cond delay="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Driven Development and Deployment</a:t>
            </a:r>
            <a:endParaRPr lang="en-US" dirty="0"/>
          </a:p>
        </p:txBody>
      </p:sp>
      <p:sp>
        <p:nvSpPr>
          <p:cNvPr id="5" name="Content Placeholder 4"/>
          <p:cNvSpPr>
            <a:spLocks noGrp="1"/>
          </p:cNvSpPr>
          <p:nvPr>
            <p:ph idx="1"/>
          </p:nvPr>
        </p:nvSpPr>
        <p:spPr/>
        <p:txBody>
          <a:bodyPr/>
          <a:lstStyle/>
          <a:p>
            <a:r>
              <a:rPr lang="en-US" sz="2400" dirty="0"/>
              <a:t>Developers are empowered with security information</a:t>
            </a:r>
          </a:p>
          <a:p>
            <a:r>
              <a:rPr lang="en-US" sz="2400" dirty="0"/>
              <a:t>Clear security driven release policies exist</a:t>
            </a:r>
          </a:p>
          <a:p>
            <a:r>
              <a:rPr lang="en-US" sz="2400" dirty="0"/>
              <a:t>Trusted components are used as dependencies</a:t>
            </a:r>
          </a:p>
          <a:p>
            <a:r>
              <a:rPr lang="en-US" sz="2400" dirty="0"/>
              <a:t>CI processes incorporate security testing</a:t>
            </a:r>
          </a:p>
          <a:p>
            <a:r>
              <a:rPr lang="en-US" sz="2400" dirty="0"/>
              <a:t>Binary artifacts are only created when release policies are met</a:t>
            </a:r>
          </a:p>
          <a:p>
            <a:r>
              <a:rPr lang="en-US" sz="2400" dirty="0"/>
              <a:t>Releasable binaries are digitally signed</a:t>
            </a:r>
          </a:p>
          <a:p>
            <a:r>
              <a:rPr lang="en-US" sz="2400" dirty="0"/>
              <a:t>Container images are built from trusted base images</a:t>
            </a:r>
          </a:p>
          <a:p>
            <a:r>
              <a:rPr lang="en-US" sz="2400" dirty="0"/>
              <a:t>Authors of trusted base images follow security driven development</a:t>
            </a:r>
          </a:p>
          <a:p>
            <a:r>
              <a:rPr lang="en-US" sz="2400" dirty="0"/>
              <a:t>Produced images are stored in trusted container registries</a:t>
            </a:r>
          </a:p>
          <a:p>
            <a:r>
              <a:rPr lang="en-US" sz="2400" dirty="0"/>
              <a:t>Containers are only deployed from trusted registries</a:t>
            </a:r>
          </a:p>
        </p:txBody>
      </p:sp>
      <p:sp>
        <p:nvSpPr>
          <p:cNvPr id="6" name="TextBox 5"/>
          <p:cNvSpPr txBox="1"/>
          <p:nvPr/>
        </p:nvSpPr>
        <p:spPr>
          <a:xfrm rot="19976205">
            <a:off x="42042" y="2875004"/>
            <a:ext cx="12107917" cy="1107996"/>
          </a:xfrm>
          <a:prstGeom prst="rect">
            <a:avLst/>
          </a:prstGeom>
          <a:noFill/>
        </p:spPr>
        <p:txBody>
          <a:bodyPr wrap="square" rtlCol="0" anchor="ctr">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dirty="0">
                <a:ln/>
                <a:solidFill>
                  <a:srgbClr val="FF0000"/>
                </a:solidFill>
              </a:rPr>
              <a:t>What can go wrong?</a:t>
            </a:r>
          </a:p>
        </p:txBody>
      </p:sp>
    </p:spTree>
    <p:extLst>
      <p:ext uri="{BB962C8B-B14F-4D97-AF65-F5344CB8AC3E}">
        <p14:creationId xmlns:p14="http://schemas.microsoft.com/office/powerpoint/2010/main" val="155134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5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250"/>
                                  </p:stCondLst>
                                  <p:childTnLst>
                                    <p:set>
                                      <p:cBhvr>
                                        <p:cTn id="11" dur="1" fill="hold">
                                          <p:stCondLst>
                                            <p:cond delay="0"/>
                                          </p:stCondLst>
                                        </p:cTn>
                                        <p:tgtEl>
                                          <p:spTgt spid="5">
                                            <p:txEl>
                                              <p:pRg st="1" end="1"/>
                                            </p:txEl>
                                          </p:spTgt>
                                        </p:tgtEl>
                                        <p:attrNameLst>
                                          <p:attrName>style.visibility</p:attrName>
                                        </p:attrNameLst>
                                      </p:cBhvr>
                                      <p:to>
                                        <p:strVal val="visible"/>
                                      </p:to>
                                    </p:set>
                                    <p:anim calcmode="lin" valueType="num">
                                      <p:cBhvr additive="base">
                                        <p:cTn id="12"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250"/>
                                  </p:stCondLst>
                                  <p:childTnLst>
                                    <p:set>
                                      <p:cBhvr>
                                        <p:cTn id="16" dur="1" fill="hold">
                                          <p:stCondLst>
                                            <p:cond delay="0"/>
                                          </p:stCondLst>
                                        </p:cTn>
                                        <p:tgtEl>
                                          <p:spTgt spid="5">
                                            <p:txEl>
                                              <p:pRg st="2" end="2"/>
                                            </p:txEl>
                                          </p:spTgt>
                                        </p:tgtEl>
                                        <p:attrNameLst>
                                          <p:attrName>style.visibility</p:attrName>
                                        </p:attrNameLst>
                                      </p:cBhvr>
                                      <p:to>
                                        <p:strVal val="visible"/>
                                      </p:to>
                                    </p:set>
                                    <p:anim calcmode="lin" valueType="num">
                                      <p:cBhvr additive="base">
                                        <p:cTn id="17"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250"/>
                            </p:stCondLst>
                            <p:childTnLst>
                              <p:par>
                                <p:cTn id="20" presetID="2" presetClass="entr" presetSubtype="4" fill="hold" nodeType="afterEffect">
                                  <p:stCondLst>
                                    <p:cond delay="250"/>
                                  </p:stCondLst>
                                  <p:childTnLst>
                                    <p:set>
                                      <p:cBhvr>
                                        <p:cTn id="21" dur="1" fill="hold">
                                          <p:stCondLst>
                                            <p:cond delay="0"/>
                                          </p:stCondLst>
                                        </p:cTn>
                                        <p:tgtEl>
                                          <p:spTgt spid="5">
                                            <p:txEl>
                                              <p:pRg st="3" end="3"/>
                                            </p:txEl>
                                          </p:spTgt>
                                        </p:tgtEl>
                                        <p:attrNameLst>
                                          <p:attrName>style.visibility</p:attrName>
                                        </p:attrNameLst>
                                      </p:cBhvr>
                                      <p:to>
                                        <p:strVal val="visible"/>
                                      </p:to>
                                    </p:set>
                                    <p:anim calcmode="lin" valueType="num">
                                      <p:cBhvr additive="base">
                                        <p:cTn id="22"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3000"/>
                            </p:stCondLst>
                            <p:childTnLst>
                              <p:par>
                                <p:cTn id="25" presetID="2" presetClass="entr" presetSubtype="4" fill="hold" nodeType="afterEffect">
                                  <p:stCondLst>
                                    <p:cond delay="25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3750"/>
                            </p:stCondLst>
                            <p:childTnLst>
                              <p:par>
                                <p:cTn id="30" presetID="2" presetClass="entr" presetSubtype="4" fill="hold" nodeType="afterEffect">
                                  <p:stCondLst>
                                    <p:cond delay="250"/>
                                  </p:stCondLst>
                                  <p:childTnLst>
                                    <p:set>
                                      <p:cBhvr>
                                        <p:cTn id="31" dur="1" fill="hold">
                                          <p:stCondLst>
                                            <p:cond delay="0"/>
                                          </p:stCondLst>
                                        </p:cTn>
                                        <p:tgtEl>
                                          <p:spTgt spid="5">
                                            <p:txEl>
                                              <p:pRg st="5" end="5"/>
                                            </p:txEl>
                                          </p:spTgt>
                                        </p:tgtEl>
                                        <p:attrNameLst>
                                          <p:attrName>style.visibility</p:attrName>
                                        </p:attrNameLst>
                                      </p:cBhvr>
                                      <p:to>
                                        <p:strVal val="visible"/>
                                      </p:to>
                                    </p:set>
                                    <p:anim calcmode="lin" valueType="num">
                                      <p:cBhvr additive="base">
                                        <p:cTn id="32"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4500"/>
                            </p:stCondLst>
                            <p:childTnLst>
                              <p:par>
                                <p:cTn id="35" presetID="2" presetClass="entr" presetSubtype="4" fill="hold" nodeType="afterEffect">
                                  <p:stCondLst>
                                    <p:cond delay="25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250"/>
                            </p:stCondLst>
                            <p:childTnLst>
                              <p:par>
                                <p:cTn id="40" presetID="2" presetClass="entr" presetSubtype="4" fill="hold" nodeType="afterEffect">
                                  <p:stCondLst>
                                    <p:cond delay="250"/>
                                  </p:stCondLst>
                                  <p:childTnLst>
                                    <p:set>
                                      <p:cBhvr>
                                        <p:cTn id="41" dur="1" fill="hold">
                                          <p:stCondLst>
                                            <p:cond delay="0"/>
                                          </p:stCondLst>
                                        </p:cTn>
                                        <p:tgtEl>
                                          <p:spTgt spid="5">
                                            <p:txEl>
                                              <p:pRg st="7" end="7"/>
                                            </p:txEl>
                                          </p:spTgt>
                                        </p:tgtEl>
                                        <p:attrNameLst>
                                          <p:attrName>style.visibility</p:attrName>
                                        </p:attrNameLst>
                                      </p:cBhvr>
                                      <p:to>
                                        <p:strVal val="visible"/>
                                      </p:to>
                                    </p:set>
                                    <p:anim calcmode="lin" valueType="num">
                                      <p:cBhvr additive="base">
                                        <p:cTn id="42"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6000"/>
                            </p:stCondLst>
                            <p:childTnLst>
                              <p:par>
                                <p:cTn id="45" presetID="2" presetClass="entr" presetSubtype="4" fill="hold" nodeType="afterEffect">
                                  <p:stCondLst>
                                    <p:cond delay="250"/>
                                  </p:stCondLst>
                                  <p:childTnLst>
                                    <p:set>
                                      <p:cBhvr>
                                        <p:cTn id="46" dur="1" fill="hold">
                                          <p:stCondLst>
                                            <p:cond delay="0"/>
                                          </p:stCondLst>
                                        </p:cTn>
                                        <p:tgtEl>
                                          <p:spTgt spid="5">
                                            <p:txEl>
                                              <p:pRg st="8" end="8"/>
                                            </p:txEl>
                                          </p:spTgt>
                                        </p:tgtEl>
                                        <p:attrNameLst>
                                          <p:attrName>style.visibility</p:attrName>
                                        </p:attrNameLst>
                                      </p:cBhvr>
                                      <p:to>
                                        <p:strVal val="visible"/>
                                      </p:to>
                                    </p:set>
                                    <p:anim calcmode="lin" valueType="num">
                                      <p:cBhvr additive="base">
                                        <p:cTn id="47"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par>
                          <p:cTn id="49" fill="hold">
                            <p:stCondLst>
                              <p:cond delay="6750"/>
                            </p:stCondLst>
                            <p:childTnLst>
                              <p:par>
                                <p:cTn id="50" presetID="2" presetClass="entr" presetSubtype="4" fill="hold" nodeType="afterEffect">
                                  <p:stCondLst>
                                    <p:cond delay="250"/>
                                  </p:stCondLst>
                                  <p:childTnLst>
                                    <p:set>
                                      <p:cBhvr>
                                        <p:cTn id="51" dur="1" fill="hold">
                                          <p:stCondLst>
                                            <p:cond delay="0"/>
                                          </p:stCondLst>
                                        </p:cTn>
                                        <p:tgtEl>
                                          <p:spTgt spid="5">
                                            <p:txEl>
                                              <p:pRg st="9" end="9"/>
                                            </p:txEl>
                                          </p:spTgt>
                                        </p:tgtEl>
                                        <p:attrNameLst>
                                          <p:attrName>style.visibility</p:attrName>
                                        </p:attrNameLst>
                                      </p:cBhvr>
                                      <p:to>
                                        <p:strVal val="visible"/>
                                      </p:to>
                                    </p:set>
                                    <p:anim calcmode="lin" valueType="num">
                                      <p:cBhvr additive="base">
                                        <p:cTn id="52"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9" presetClass="emph" presetSubtype="0" nodeType="clickEffect">
                                  <p:stCondLst>
                                    <p:cond delay="0"/>
                                  </p:stCondLst>
                                  <p:childTnLst>
                                    <p:set>
                                      <p:cBhvr>
                                        <p:cTn id="57" dur="indefinite"/>
                                        <p:tgtEl>
                                          <p:spTgt spid="5">
                                            <p:txEl>
                                              <p:pRg st="0" end="0"/>
                                            </p:txEl>
                                          </p:spTgt>
                                        </p:tgtEl>
                                        <p:attrNameLst>
                                          <p:attrName>style.opacity</p:attrName>
                                        </p:attrNameLst>
                                      </p:cBhvr>
                                      <p:to>
                                        <p:strVal val="0.25"/>
                                      </p:to>
                                    </p:set>
                                    <p:animEffect filter="image" prLst="opacity: 0.25">
                                      <p:cBhvr rctx="IE">
                                        <p:cTn id="58" dur="indefinite"/>
                                        <p:tgtEl>
                                          <p:spTgt spid="5">
                                            <p:txEl>
                                              <p:pRg st="0" end="0"/>
                                            </p:txEl>
                                          </p:spTgt>
                                        </p:tgtEl>
                                      </p:cBhvr>
                                    </p:animEffect>
                                  </p:childTnLst>
                                </p:cTn>
                              </p:par>
                              <p:par>
                                <p:cTn id="59" presetID="9" presetClass="emph" presetSubtype="0" nodeType="withEffect">
                                  <p:stCondLst>
                                    <p:cond delay="0"/>
                                  </p:stCondLst>
                                  <p:childTnLst>
                                    <p:set>
                                      <p:cBhvr>
                                        <p:cTn id="60" dur="indefinite"/>
                                        <p:tgtEl>
                                          <p:spTgt spid="5">
                                            <p:txEl>
                                              <p:pRg st="1" end="1"/>
                                            </p:txEl>
                                          </p:spTgt>
                                        </p:tgtEl>
                                        <p:attrNameLst>
                                          <p:attrName>style.opacity</p:attrName>
                                        </p:attrNameLst>
                                      </p:cBhvr>
                                      <p:to>
                                        <p:strVal val="0.25"/>
                                      </p:to>
                                    </p:set>
                                    <p:animEffect filter="image" prLst="opacity: 0.25">
                                      <p:cBhvr rctx="IE">
                                        <p:cTn id="61" dur="indefinite"/>
                                        <p:tgtEl>
                                          <p:spTgt spid="5">
                                            <p:txEl>
                                              <p:pRg st="1" end="1"/>
                                            </p:txEl>
                                          </p:spTgt>
                                        </p:tgtEl>
                                      </p:cBhvr>
                                    </p:animEffect>
                                  </p:childTnLst>
                                </p:cTn>
                              </p:par>
                              <p:par>
                                <p:cTn id="62" presetID="9" presetClass="emph" presetSubtype="0" nodeType="withEffect">
                                  <p:stCondLst>
                                    <p:cond delay="0"/>
                                  </p:stCondLst>
                                  <p:childTnLst>
                                    <p:set>
                                      <p:cBhvr>
                                        <p:cTn id="63" dur="indefinite"/>
                                        <p:tgtEl>
                                          <p:spTgt spid="5">
                                            <p:txEl>
                                              <p:pRg st="2" end="2"/>
                                            </p:txEl>
                                          </p:spTgt>
                                        </p:tgtEl>
                                        <p:attrNameLst>
                                          <p:attrName>style.opacity</p:attrName>
                                        </p:attrNameLst>
                                      </p:cBhvr>
                                      <p:to>
                                        <p:strVal val="0.25"/>
                                      </p:to>
                                    </p:set>
                                    <p:animEffect filter="image" prLst="opacity: 0.25">
                                      <p:cBhvr rctx="IE">
                                        <p:cTn id="64" dur="indefinite"/>
                                        <p:tgtEl>
                                          <p:spTgt spid="5">
                                            <p:txEl>
                                              <p:pRg st="2" end="2"/>
                                            </p:txEl>
                                          </p:spTgt>
                                        </p:tgtEl>
                                      </p:cBhvr>
                                    </p:animEffect>
                                  </p:childTnLst>
                                </p:cTn>
                              </p:par>
                              <p:par>
                                <p:cTn id="65" presetID="9" presetClass="emph" presetSubtype="0" nodeType="withEffect">
                                  <p:stCondLst>
                                    <p:cond delay="0"/>
                                  </p:stCondLst>
                                  <p:childTnLst>
                                    <p:set>
                                      <p:cBhvr>
                                        <p:cTn id="66" dur="indefinite"/>
                                        <p:tgtEl>
                                          <p:spTgt spid="5">
                                            <p:txEl>
                                              <p:pRg st="3" end="3"/>
                                            </p:txEl>
                                          </p:spTgt>
                                        </p:tgtEl>
                                        <p:attrNameLst>
                                          <p:attrName>style.opacity</p:attrName>
                                        </p:attrNameLst>
                                      </p:cBhvr>
                                      <p:to>
                                        <p:strVal val="0.25"/>
                                      </p:to>
                                    </p:set>
                                    <p:animEffect filter="image" prLst="opacity: 0.25">
                                      <p:cBhvr rctx="IE">
                                        <p:cTn id="67" dur="indefinite"/>
                                        <p:tgtEl>
                                          <p:spTgt spid="5">
                                            <p:txEl>
                                              <p:pRg st="3" end="3"/>
                                            </p:txEl>
                                          </p:spTgt>
                                        </p:tgtEl>
                                      </p:cBhvr>
                                    </p:animEffect>
                                  </p:childTnLst>
                                </p:cTn>
                              </p:par>
                              <p:par>
                                <p:cTn id="68" presetID="9" presetClass="emph" presetSubtype="0" nodeType="withEffect">
                                  <p:stCondLst>
                                    <p:cond delay="0"/>
                                  </p:stCondLst>
                                  <p:childTnLst>
                                    <p:set>
                                      <p:cBhvr>
                                        <p:cTn id="69" dur="indefinite"/>
                                        <p:tgtEl>
                                          <p:spTgt spid="5">
                                            <p:txEl>
                                              <p:pRg st="4" end="4"/>
                                            </p:txEl>
                                          </p:spTgt>
                                        </p:tgtEl>
                                        <p:attrNameLst>
                                          <p:attrName>style.opacity</p:attrName>
                                        </p:attrNameLst>
                                      </p:cBhvr>
                                      <p:to>
                                        <p:strVal val="0.25"/>
                                      </p:to>
                                    </p:set>
                                    <p:animEffect filter="image" prLst="opacity: 0.25">
                                      <p:cBhvr rctx="IE">
                                        <p:cTn id="70" dur="indefinite"/>
                                        <p:tgtEl>
                                          <p:spTgt spid="5">
                                            <p:txEl>
                                              <p:pRg st="4" end="4"/>
                                            </p:txEl>
                                          </p:spTgt>
                                        </p:tgtEl>
                                      </p:cBhvr>
                                    </p:animEffect>
                                  </p:childTnLst>
                                </p:cTn>
                              </p:par>
                              <p:par>
                                <p:cTn id="71" presetID="9" presetClass="emph" presetSubtype="0" nodeType="withEffect">
                                  <p:stCondLst>
                                    <p:cond delay="0"/>
                                  </p:stCondLst>
                                  <p:childTnLst>
                                    <p:set>
                                      <p:cBhvr>
                                        <p:cTn id="72" dur="indefinite"/>
                                        <p:tgtEl>
                                          <p:spTgt spid="5">
                                            <p:txEl>
                                              <p:pRg st="5" end="5"/>
                                            </p:txEl>
                                          </p:spTgt>
                                        </p:tgtEl>
                                        <p:attrNameLst>
                                          <p:attrName>style.opacity</p:attrName>
                                        </p:attrNameLst>
                                      </p:cBhvr>
                                      <p:to>
                                        <p:strVal val="0.25"/>
                                      </p:to>
                                    </p:set>
                                    <p:animEffect filter="image" prLst="opacity: 0.25">
                                      <p:cBhvr rctx="IE">
                                        <p:cTn id="73" dur="indefinite"/>
                                        <p:tgtEl>
                                          <p:spTgt spid="5">
                                            <p:txEl>
                                              <p:pRg st="5" end="5"/>
                                            </p:txEl>
                                          </p:spTgt>
                                        </p:tgtEl>
                                      </p:cBhvr>
                                    </p:animEffect>
                                  </p:childTnLst>
                                </p:cTn>
                              </p:par>
                              <p:par>
                                <p:cTn id="74" presetID="9" presetClass="emph" presetSubtype="0" nodeType="withEffect">
                                  <p:stCondLst>
                                    <p:cond delay="0"/>
                                  </p:stCondLst>
                                  <p:childTnLst>
                                    <p:set>
                                      <p:cBhvr>
                                        <p:cTn id="75" dur="indefinite"/>
                                        <p:tgtEl>
                                          <p:spTgt spid="5">
                                            <p:txEl>
                                              <p:pRg st="6" end="6"/>
                                            </p:txEl>
                                          </p:spTgt>
                                        </p:tgtEl>
                                        <p:attrNameLst>
                                          <p:attrName>style.opacity</p:attrName>
                                        </p:attrNameLst>
                                      </p:cBhvr>
                                      <p:to>
                                        <p:strVal val="0.25"/>
                                      </p:to>
                                    </p:set>
                                    <p:animEffect filter="image" prLst="opacity: 0.25">
                                      <p:cBhvr rctx="IE">
                                        <p:cTn id="76" dur="indefinite"/>
                                        <p:tgtEl>
                                          <p:spTgt spid="5">
                                            <p:txEl>
                                              <p:pRg st="6" end="6"/>
                                            </p:txEl>
                                          </p:spTgt>
                                        </p:tgtEl>
                                      </p:cBhvr>
                                    </p:animEffect>
                                  </p:childTnLst>
                                </p:cTn>
                              </p:par>
                              <p:par>
                                <p:cTn id="77" presetID="9" presetClass="emph" presetSubtype="0" nodeType="withEffect">
                                  <p:stCondLst>
                                    <p:cond delay="0"/>
                                  </p:stCondLst>
                                  <p:childTnLst>
                                    <p:set>
                                      <p:cBhvr>
                                        <p:cTn id="78" dur="indefinite"/>
                                        <p:tgtEl>
                                          <p:spTgt spid="5">
                                            <p:txEl>
                                              <p:pRg st="7" end="7"/>
                                            </p:txEl>
                                          </p:spTgt>
                                        </p:tgtEl>
                                        <p:attrNameLst>
                                          <p:attrName>style.opacity</p:attrName>
                                        </p:attrNameLst>
                                      </p:cBhvr>
                                      <p:to>
                                        <p:strVal val="0.25"/>
                                      </p:to>
                                    </p:set>
                                    <p:animEffect filter="image" prLst="opacity: 0.25">
                                      <p:cBhvr rctx="IE">
                                        <p:cTn id="79" dur="indefinite"/>
                                        <p:tgtEl>
                                          <p:spTgt spid="5">
                                            <p:txEl>
                                              <p:pRg st="7" end="7"/>
                                            </p:txEl>
                                          </p:spTgt>
                                        </p:tgtEl>
                                      </p:cBhvr>
                                    </p:animEffect>
                                  </p:childTnLst>
                                </p:cTn>
                              </p:par>
                              <p:par>
                                <p:cTn id="80" presetID="9" presetClass="emph" presetSubtype="0" nodeType="withEffect">
                                  <p:stCondLst>
                                    <p:cond delay="0"/>
                                  </p:stCondLst>
                                  <p:childTnLst>
                                    <p:set>
                                      <p:cBhvr>
                                        <p:cTn id="81" dur="indefinite"/>
                                        <p:tgtEl>
                                          <p:spTgt spid="5">
                                            <p:txEl>
                                              <p:pRg st="8" end="8"/>
                                            </p:txEl>
                                          </p:spTgt>
                                        </p:tgtEl>
                                        <p:attrNameLst>
                                          <p:attrName>style.opacity</p:attrName>
                                        </p:attrNameLst>
                                      </p:cBhvr>
                                      <p:to>
                                        <p:strVal val="0.25"/>
                                      </p:to>
                                    </p:set>
                                    <p:animEffect filter="image" prLst="opacity: 0.25">
                                      <p:cBhvr rctx="IE">
                                        <p:cTn id="82" dur="indefinite"/>
                                        <p:tgtEl>
                                          <p:spTgt spid="5">
                                            <p:txEl>
                                              <p:pRg st="8" end="8"/>
                                            </p:txEl>
                                          </p:spTgt>
                                        </p:tgtEl>
                                      </p:cBhvr>
                                    </p:animEffect>
                                  </p:childTnLst>
                                </p:cTn>
                              </p:par>
                              <p:par>
                                <p:cTn id="83" presetID="9" presetClass="emph" presetSubtype="0" nodeType="withEffect">
                                  <p:stCondLst>
                                    <p:cond delay="0"/>
                                  </p:stCondLst>
                                  <p:childTnLst>
                                    <p:set>
                                      <p:cBhvr>
                                        <p:cTn id="84" dur="indefinite"/>
                                        <p:tgtEl>
                                          <p:spTgt spid="5">
                                            <p:txEl>
                                              <p:pRg st="9" end="9"/>
                                            </p:txEl>
                                          </p:spTgt>
                                        </p:tgtEl>
                                        <p:attrNameLst>
                                          <p:attrName>style.opacity</p:attrName>
                                        </p:attrNameLst>
                                      </p:cBhvr>
                                      <p:to>
                                        <p:strVal val="0.25"/>
                                      </p:to>
                                    </p:set>
                                    <p:animEffect filter="image" prLst="opacity: 0.25">
                                      <p:cBhvr rctx="IE">
                                        <p:cTn id="85" dur="indefinite"/>
                                        <p:tgtEl>
                                          <p:spTgt spid="5">
                                            <p:txEl>
                                              <p:pRg st="9" end="9"/>
                                            </p:txEl>
                                          </p:spTgt>
                                        </p:tgtEl>
                                      </p:cBhvr>
                                    </p:animEffect>
                                  </p:childTnLst>
                                </p:cTn>
                              </p:par>
                              <p:par>
                                <p:cTn id="86" presetID="31" presetClass="entr" presetSubtype="0" fill="hold" grpId="0" nodeType="withEffect">
                                  <p:stCondLst>
                                    <p:cond delay="0"/>
                                  </p:stCondLst>
                                  <p:childTnLst>
                                    <p:set>
                                      <p:cBhvr>
                                        <p:cTn id="87" dur="1" fill="hold">
                                          <p:stCondLst>
                                            <p:cond delay="0"/>
                                          </p:stCondLst>
                                        </p:cTn>
                                        <p:tgtEl>
                                          <p:spTgt spid="6"/>
                                        </p:tgtEl>
                                        <p:attrNameLst>
                                          <p:attrName>style.visibility</p:attrName>
                                        </p:attrNameLst>
                                      </p:cBhvr>
                                      <p:to>
                                        <p:strVal val="visible"/>
                                      </p:to>
                                    </p:set>
                                    <p:anim calcmode="lin" valueType="num">
                                      <p:cBhvr>
                                        <p:cTn id="88" dur="1000" fill="hold"/>
                                        <p:tgtEl>
                                          <p:spTgt spid="6"/>
                                        </p:tgtEl>
                                        <p:attrNameLst>
                                          <p:attrName>ppt_w</p:attrName>
                                        </p:attrNameLst>
                                      </p:cBhvr>
                                      <p:tavLst>
                                        <p:tav tm="0">
                                          <p:val>
                                            <p:fltVal val="0"/>
                                          </p:val>
                                        </p:tav>
                                        <p:tav tm="100000">
                                          <p:val>
                                            <p:strVal val="#ppt_w"/>
                                          </p:val>
                                        </p:tav>
                                      </p:tavLst>
                                    </p:anim>
                                    <p:anim calcmode="lin" valueType="num">
                                      <p:cBhvr>
                                        <p:cTn id="89" dur="1000" fill="hold"/>
                                        <p:tgtEl>
                                          <p:spTgt spid="6"/>
                                        </p:tgtEl>
                                        <p:attrNameLst>
                                          <p:attrName>ppt_h</p:attrName>
                                        </p:attrNameLst>
                                      </p:cBhvr>
                                      <p:tavLst>
                                        <p:tav tm="0">
                                          <p:val>
                                            <p:fltVal val="0"/>
                                          </p:val>
                                        </p:tav>
                                        <p:tav tm="100000">
                                          <p:val>
                                            <p:strVal val="#ppt_h"/>
                                          </p:val>
                                        </p:tav>
                                      </p:tavLst>
                                    </p:anim>
                                    <p:anim calcmode="lin" valueType="num">
                                      <p:cBhvr>
                                        <p:cTn id="90" dur="1000" fill="hold"/>
                                        <p:tgtEl>
                                          <p:spTgt spid="6"/>
                                        </p:tgtEl>
                                        <p:attrNameLst>
                                          <p:attrName>style.rotation</p:attrName>
                                        </p:attrNameLst>
                                      </p:cBhvr>
                                      <p:tavLst>
                                        <p:tav tm="0">
                                          <p:val>
                                            <p:fltVal val="90"/>
                                          </p:val>
                                        </p:tav>
                                        <p:tav tm="100000">
                                          <p:val>
                                            <p:fltVal val="0"/>
                                          </p:val>
                                        </p:tav>
                                      </p:tavLst>
                                    </p:anim>
                                    <p:animEffect transition="in" filter="fade">
                                      <p:cBhvr>
                                        <p:cTn id="9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85A5B7-237C-416E-BEDD-F3B8968F5E98}"/>
              </a:ext>
            </a:extLst>
          </p:cNvPr>
          <p:cNvSpPr>
            <a:spLocks noGrp="1"/>
          </p:cNvSpPr>
          <p:nvPr>
            <p:ph type="title"/>
          </p:nvPr>
        </p:nvSpPr>
        <p:spPr/>
        <p:txBody>
          <a:bodyPr/>
          <a:lstStyle/>
          <a:p>
            <a:r>
              <a:rPr lang="en-US" dirty="0"/>
              <a:t>Moving to Scale</a:t>
            </a:r>
          </a:p>
        </p:txBody>
      </p:sp>
      <p:sp>
        <p:nvSpPr>
          <p:cNvPr id="5" name="Text Placeholder 4">
            <a:extLst>
              <a:ext uri="{FF2B5EF4-FFF2-40B4-BE49-F238E27FC236}">
                <a16:creationId xmlns:a16="http://schemas.microsoft.com/office/drawing/2014/main" id="{85E91B77-3F3A-4B47-8DDE-D7F08D90D9FC}"/>
              </a:ext>
            </a:extLst>
          </p:cNvPr>
          <p:cNvSpPr>
            <a:spLocks noGrp="1"/>
          </p:cNvSpPr>
          <p:nvPr>
            <p:ph type="body" idx="1"/>
          </p:nvPr>
        </p:nvSpPr>
        <p:spPr/>
        <p:txBody>
          <a:bodyPr/>
          <a:lstStyle/>
          <a:p>
            <a:r>
              <a:rPr lang="en-US" dirty="0"/>
              <a:t>Aka – The Real World Beckons</a:t>
            </a:r>
          </a:p>
        </p:txBody>
      </p:sp>
    </p:spTree>
    <p:extLst>
      <p:ext uri="{BB962C8B-B14F-4D97-AF65-F5344CB8AC3E}">
        <p14:creationId xmlns:p14="http://schemas.microsoft.com/office/powerpoint/2010/main" val="1532277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1C068E1-7F81-4376-B1A2-7C3EA0945188}"/>
              </a:ext>
            </a:extLst>
          </p:cNvPr>
          <p:cNvSpPr>
            <a:spLocks noGrp="1"/>
          </p:cNvSpPr>
          <p:nvPr>
            <p:ph type="title"/>
          </p:nvPr>
        </p:nvSpPr>
        <p:spPr/>
        <p:txBody>
          <a:bodyPr/>
          <a:lstStyle/>
          <a:p>
            <a:r>
              <a:rPr lang="en-US" dirty="0"/>
              <a:t>What is “Scale”?</a:t>
            </a:r>
          </a:p>
        </p:txBody>
      </p:sp>
      <p:sp>
        <p:nvSpPr>
          <p:cNvPr id="8" name="Content Placeholder 7">
            <a:extLst>
              <a:ext uri="{FF2B5EF4-FFF2-40B4-BE49-F238E27FC236}">
                <a16:creationId xmlns:a16="http://schemas.microsoft.com/office/drawing/2014/main" id="{11BDF9F6-859E-473C-83B1-532B46989110}"/>
              </a:ext>
            </a:extLst>
          </p:cNvPr>
          <p:cNvSpPr>
            <a:spLocks noGrp="1"/>
          </p:cNvSpPr>
          <p:nvPr>
            <p:ph idx="1"/>
          </p:nvPr>
        </p:nvSpPr>
        <p:spPr>
          <a:xfrm>
            <a:off x="254526" y="1310331"/>
            <a:ext cx="10335502" cy="4866637"/>
          </a:xfrm>
        </p:spPr>
        <p:txBody>
          <a:bodyPr/>
          <a:lstStyle/>
          <a:p>
            <a:r>
              <a:rPr lang="en-US" dirty="0"/>
              <a:t>“You’ll know it when you get there”</a:t>
            </a:r>
          </a:p>
          <a:p>
            <a:pPr lvl="1"/>
            <a:r>
              <a:rPr lang="en-US" dirty="0"/>
              <a:t>Change management matters</a:t>
            </a:r>
          </a:p>
          <a:p>
            <a:pPr lvl="1"/>
            <a:r>
              <a:rPr lang="en-US" dirty="0"/>
              <a:t>Deployments are subject to governance </a:t>
            </a:r>
            <a:r>
              <a:rPr lang="en-US" dirty="0" err="1"/>
              <a:t>regs</a:t>
            </a:r>
            <a:endParaRPr lang="en-US" dirty="0"/>
          </a:p>
          <a:p>
            <a:pPr lvl="1"/>
            <a:r>
              <a:rPr lang="en-US" dirty="0"/>
              <a:t>Service delivery includes statements like “HA”, “DR” and “SLA”</a:t>
            </a:r>
          </a:p>
        </p:txBody>
      </p:sp>
      <p:pic>
        <p:nvPicPr>
          <p:cNvPr id="12" name="Picture 11">
            <a:extLst>
              <a:ext uri="{FF2B5EF4-FFF2-40B4-BE49-F238E27FC236}">
                <a16:creationId xmlns:a16="http://schemas.microsoft.com/office/drawing/2014/main" id="{03A8C0C1-F953-44CD-8E89-68F8047D8D25}"/>
              </a:ext>
            </a:extLst>
          </p:cNvPr>
          <p:cNvPicPr>
            <a:picLocks noChangeAspect="1"/>
          </p:cNvPicPr>
          <p:nvPr/>
        </p:nvPicPr>
        <p:blipFill rotWithShape="1">
          <a:blip r:embed="rId2"/>
          <a:srcRect t="62946"/>
          <a:stretch/>
        </p:blipFill>
        <p:spPr>
          <a:xfrm>
            <a:off x="1524000" y="3370521"/>
            <a:ext cx="9144000" cy="2541181"/>
          </a:xfrm>
          <a:prstGeom prst="rect">
            <a:avLst/>
          </a:prstGeom>
          <a:effectLst>
            <a:softEdge rad="635000"/>
          </a:effectLst>
        </p:spPr>
      </p:pic>
    </p:spTree>
    <p:extLst>
      <p:ext uri="{BB962C8B-B14F-4D97-AF65-F5344CB8AC3E}">
        <p14:creationId xmlns:p14="http://schemas.microsoft.com/office/powerpoint/2010/main" val="3758588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Breaches are Serious Business</a:t>
            </a:r>
          </a:p>
        </p:txBody>
      </p:sp>
      <p:pic>
        <p:nvPicPr>
          <p:cNvPr id="7" name="Content Placeholder 5">
            <a:extLst>
              <a:ext uri="{FF2B5EF4-FFF2-40B4-BE49-F238E27FC236}">
                <a16:creationId xmlns:a16="http://schemas.microsoft.com/office/drawing/2014/main" id="{6061F13C-E530-4C10-AF8F-A3A8D4F7B05F}"/>
              </a:ext>
            </a:extLst>
          </p:cNvPr>
          <p:cNvPicPr>
            <a:picLocks noChangeAspect="1"/>
          </p:cNvPicPr>
          <p:nvPr/>
        </p:nvPicPr>
        <p:blipFill>
          <a:blip r:embed="rId2"/>
          <a:stretch>
            <a:fillRect/>
          </a:stretch>
        </p:blipFill>
        <p:spPr>
          <a:xfrm>
            <a:off x="2129680" y="1678498"/>
            <a:ext cx="7932640" cy="4102596"/>
          </a:xfrm>
          <a:prstGeom prst="rect">
            <a:avLst/>
          </a:prstGeom>
        </p:spPr>
      </p:pic>
      <p:sp>
        <p:nvSpPr>
          <p:cNvPr id="8" name="Rectangle: Rounded Corners 7">
            <a:extLst>
              <a:ext uri="{FF2B5EF4-FFF2-40B4-BE49-F238E27FC236}">
                <a16:creationId xmlns:a16="http://schemas.microsoft.com/office/drawing/2014/main" id="{8D4770DC-C5F3-4072-B04F-85AB16643C8A}"/>
              </a:ext>
            </a:extLst>
          </p:cNvPr>
          <p:cNvSpPr/>
          <p:nvPr/>
        </p:nvSpPr>
        <p:spPr>
          <a:xfrm>
            <a:off x="515637" y="3308009"/>
            <a:ext cx="11053892" cy="1144569"/>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marL="285744" indent="-285744">
              <a:buFont typeface="Arial" panose="020B0604020202020204" pitchFamily="34" charset="0"/>
              <a:buChar char="•"/>
            </a:pPr>
            <a:r>
              <a:rPr lang="en-US"/>
              <a:t>Average cost of data breach: $7.35 Million </a:t>
            </a:r>
          </a:p>
          <a:p>
            <a:pPr marL="285744" indent="-285744">
              <a:buFont typeface="Arial" panose="020B0604020202020204" pitchFamily="34" charset="0"/>
              <a:buChar char="•"/>
            </a:pPr>
            <a:r>
              <a:rPr lang="en-US"/>
              <a:t>Lost business: $4.03 Million</a:t>
            </a:r>
          </a:p>
          <a:p>
            <a:pPr marL="285744" indent="-285744">
              <a:buFont typeface="Arial" panose="020B0604020202020204" pitchFamily="34" charset="0"/>
              <a:buChar char="•"/>
            </a:pPr>
            <a:r>
              <a:rPr lang="en-US"/>
              <a:t>Average time to identify and contain a breach: 206 days</a:t>
            </a:r>
          </a:p>
          <a:p>
            <a:pPr algn="r"/>
            <a:r>
              <a:rPr lang="en-US" sz="1400"/>
              <a:t>Source: 2017 Cost of Data Breach Study – Ponemon Insitute</a:t>
            </a:r>
            <a:endParaRPr lang="en-US" sz="1400" dirty="0"/>
          </a:p>
        </p:txBody>
      </p:sp>
      <p:pic>
        <p:nvPicPr>
          <p:cNvPr id="9" name="Picture 8">
            <a:extLst>
              <a:ext uri="{FF2B5EF4-FFF2-40B4-BE49-F238E27FC236}">
                <a16:creationId xmlns:a16="http://schemas.microsoft.com/office/drawing/2014/main" id="{96ED7EC9-D456-40EA-9CAA-C7DB8259AEB2}"/>
              </a:ext>
            </a:extLst>
          </p:cNvPr>
          <p:cNvPicPr>
            <a:picLocks noChangeAspect="1"/>
          </p:cNvPicPr>
          <p:nvPr/>
        </p:nvPicPr>
        <p:blipFill>
          <a:blip r:embed="rId3"/>
          <a:stretch>
            <a:fillRect/>
          </a:stretch>
        </p:blipFill>
        <p:spPr>
          <a:xfrm>
            <a:off x="2966190" y="1733109"/>
            <a:ext cx="6259621" cy="3995779"/>
          </a:xfrm>
          <a:prstGeom prst="rect">
            <a:avLst/>
          </a:prstGeom>
        </p:spPr>
      </p:pic>
    </p:spTree>
    <p:extLst>
      <p:ext uri="{BB962C8B-B14F-4D97-AF65-F5344CB8AC3E}">
        <p14:creationId xmlns:p14="http://schemas.microsoft.com/office/powerpoint/2010/main" val="40473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8"/>
                                        </p:tgtEl>
                                        <p:attrNameLst>
                                          <p:attrName>style.opacity</p:attrName>
                                        </p:attrNameLst>
                                      </p:cBhvr>
                                      <p:to>
                                        <p:strVal val="0.25"/>
                                      </p:to>
                                    </p:set>
                                    <p:animEffect filter="image" prLst="opacity: 0.25">
                                      <p:cBhvr rctx="IE">
                                        <p:cTn id="15" dur="indefinite"/>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Everything and Continually Evaluate Trust</a:t>
            </a:r>
          </a:p>
        </p:txBody>
      </p:sp>
      <p:sp>
        <p:nvSpPr>
          <p:cNvPr id="3" name="Content Placeholder 2"/>
          <p:cNvSpPr>
            <a:spLocks noGrp="1"/>
          </p:cNvSpPr>
          <p:nvPr>
            <p:ph idx="1"/>
          </p:nvPr>
        </p:nvSpPr>
        <p:spPr/>
        <p:txBody>
          <a:bodyPr>
            <a:normAutofit fontScale="77500" lnSpcReduction="20000"/>
          </a:bodyPr>
          <a:lstStyle/>
          <a:p>
            <a:r>
              <a:rPr lang="en-US"/>
              <a:t>Where does your base image actually come from?</a:t>
            </a:r>
          </a:p>
          <a:p>
            <a:r>
              <a:rPr lang="en-US"/>
              <a:t>What is the health of that base image?</a:t>
            </a:r>
          </a:p>
          <a:p>
            <a:r>
              <a:rPr lang="en-US"/>
              <a:t>You’re updating it at build time, but from what cache?</a:t>
            </a:r>
          </a:p>
          <a:p>
            <a:r>
              <a:rPr lang="en-US"/>
              <a:t>You trust your build servers, but who controls them?</a:t>
            </a:r>
          </a:p>
          <a:p>
            <a:r>
              <a:rPr lang="en-US"/>
              <a:t>Is there any way a foreign container can start in your environment?</a:t>
            </a:r>
          </a:p>
          <a:p>
            <a:r>
              <a:rPr lang="en-US"/>
              <a:t>Who has rights to modify container images?</a:t>
            </a:r>
          </a:p>
          <a:p>
            <a:r>
              <a:rPr lang="en-US"/>
              <a:t>What happens if base image registry goes away?</a:t>
            </a:r>
          </a:p>
          <a:p>
            <a:r>
              <a:rPr lang="en-US"/>
              <a:t>What happens if base image tag goes away?</a:t>
            </a:r>
          </a:p>
          <a:p>
            <a:r>
              <a:rPr lang="en-US"/>
              <a:t>What happens if an update mirror goes down?</a:t>
            </a:r>
          </a:p>
          <a:p>
            <a:r>
              <a:rPr lang="en-US"/>
              <a:t>When a security disclosure happens what’s the process to determine impact?</a:t>
            </a:r>
          </a:p>
          <a:p>
            <a:r>
              <a:rPr lang="en-US"/>
              <a:t>How are images being updated and deployed in the face of new security disclosures?</a:t>
            </a:r>
            <a:endParaRPr lang="en-US" dirty="0"/>
          </a:p>
        </p:txBody>
      </p:sp>
      <p:sp>
        <p:nvSpPr>
          <p:cNvPr id="4" name="TextBox 3"/>
          <p:cNvSpPr txBox="1"/>
          <p:nvPr/>
        </p:nvSpPr>
        <p:spPr>
          <a:xfrm rot="19976205">
            <a:off x="42042" y="2367173"/>
            <a:ext cx="12107917" cy="2123658"/>
          </a:xfrm>
          <a:prstGeom prst="rect">
            <a:avLst/>
          </a:prstGeom>
          <a:noFill/>
        </p:spPr>
        <p:txBody>
          <a:bodyPr wrap="square" rtlCol="0" anchor="ctr">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6600" b="1" dirty="0">
                <a:ln/>
                <a:solidFill>
                  <a:srgbClr val="FF0000"/>
                </a:solidFill>
              </a:rPr>
              <a:t>My brain hurts and this is a lot of work!</a:t>
            </a:r>
          </a:p>
        </p:txBody>
      </p:sp>
    </p:spTree>
    <p:extLst>
      <p:ext uri="{BB962C8B-B14F-4D97-AF65-F5344CB8AC3E}">
        <p14:creationId xmlns:p14="http://schemas.microsoft.com/office/powerpoint/2010/main" val="1641058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50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50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500"/>
                            </p:stCondLst>
                            <p:childTnLst>
                              <p:par>
                                <p:cTn id="20" presetID="2" presetClass="entr" presetSubtype="4" fill="hold" nodeType="after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3500"/>
                            </p:stCondLst>
                            <p:childTnLst>
                              <p:par>
                                <p:cTn id="25" presetID="2" presetClass="entr" presetSubtype="4" fill="hold" nodeType="afterEffect">
                                  <p:stCondLst>
                                    <p:cond delay="50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4500"/>
                            </p:stCondLst>
                            <p:childTnLst>
                              <p:par>
                                <p:cTn id="30" presetID="2" presetClass="entr" presetSubtype="4" fill="hold" nodeType="afterEffect">
                                  <p:stCondLst>
                                    <p:cond delay="50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5500"/>
                            </p:stCondLst>
                            <p:childTnLst>
                              <p:par>
                                <p:cTn id="35" presetID="2" presetClass="entr" presetSubtype="4" fill="hold" nodeType="afterEffect">
                                  <p:stCondLst>
                                    <p:cond delay="50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6500"/>
                            </p:stCondLst>
                            <p:childTnLst>
                              <p:par>
                                <p:cTn id="40" presetID="2" presetClass="entr" presetSubtype="4" fill="hold" nodeType="afterEffect">
                                  <p:stCondLst>
                                    <p:cond delay="50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additive="base">
                                        <p:cTn id="42"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7500"/>
                            </p:stCondLst>
                            <p:childTnLst>
                              <p:par>
                                <p:cTn id="45" presetID="2" presetClass="entr" presetSubtype="4" fill="hold" nodeType="afterEffect">
                                  <p:stCondLst>
                                    <p:cond delay="50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par>
                          <p:cTn id="49" fill="hold">
                            <p:stCondLst>
                              <p:cond delay="8500"/>
                            </p:stCondLst>
                            <p:childTnLst>
                              <p:par>
                                <p:cTn id="50" presetID="2" presetClass="entr" presetSubtype="4" fill="hold" nodeType="afterEffect">
                                  <p:stCondLst>
                                    <p:cond delay="500"/>
                                  </p:stCondLst>
                                  <p:childTnLst>
                                    <p:set>
                                      <p:cBhvr>
                                        <p:cTn id="51" dur="1" fill="hold">
                                          <p:stCondLst>
                                            <p:cond delay="0"/>
                                          </p:stCondLst>
                                        </p:cTn>
                                        <p:tgtEl>
                                          <p:spTgt spid="3">
                                            <p:txEl>
                                              <p:pRg st="9" end="9"/>
                                            </p:txEl>
                                          </p:spTgt>
                                        </p:tgtEl>
                                        <p:attrNameLst>
                                          <p:attrName>style.visibility</p:attrName>
                                        </p:attrNameLst>
                                      </p:cBhvr>
                                      <p:to>
                                        <p:strVal val="visible"/>
                                      </p:to>
                                    </p:set>
                                    <p:anim calcmode="lin" valueType="num">
                                      <p:cBhvr additive="base">
                                        <p:cTn id="52"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par>
                          <p:cTn id="54" fill="hold">
                            <p:stCondLst>
                              <p:cond delay="9500"/>
                            </p:stCondLst>
                            <p:childTnLst>
                              <p:par>
                                <p:cTn id="55" presetID="2" presetClass="entr" presetSubtype="4" fill="hold" nodeType="afterEffect">
                                  <p:stCondLst>
                                    <p:cond delay="50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9" presetClass="emph" presetSubtype="0" nodeType="clickEffect">
                                  <p:stCondLst>
                                    <p:cond delay="0"/>
                                  </p:stCondLst>
                                  <p:childTnLst>
                                    <p:set>
                                      <p:cBhvr>
                                        <p:cTn id="62" dur="indefinite"/>
                                        <p:tgtEl>
                                          <p:spTgt spid="3">
                                            <p:txEl>
                                              <p:pRg st="0" end="0"/>
                                            </p:txEl>
                                          </p:spTgt>
                                        </p:tgtEl>
                                        <p:attrNameLst>
                                          <p:attrName>style.opacity</p:attrName>
                                        </p:attrNameLst>
                                      </p:cBhvr>
                                      <p:to>
                                        <p:strVal val="0.25"/>
                                      </p:to>
                                    </p:set>
                                    <p:animEffect filter="image" prLst="opacity: 0.25">
                                      <p:cBhvr rctx="IE">
                                        <p:cTn id="63" dur="indefinite"/>
                                        <p:tgtEl>
                                          <p:spTgt spid="3">
                                            <p:txEl>
                                              <p:pRg st="0" end="0"/>
                                            </p:txEl>
                                          </p:spTgt>
                                        </p:tgtEl>
                                      </p:cBhvr>
                                    </p:animEffect>
                                  </p:childTnLst>
                                </p:cTn>
                              </p:par>
                              <p:par>
                                <p:cTn id="64" presetID="9" presetClass="emph" presetSubtype="0" nodeType="withEffect">
                                  <p:stCondLst>
                                    <p:cond delay="0"/>
                                  </p:stCondLst>
                                  <p:childTnLst>
                                    <p:set>
                                      <p:cBhvr>
                                        <p:cTn id="65" dur="indefinite"/>
                                        <p:tgtEl>
                                          <p:spTgt spid="3">
                                            <p:txEl>
                                              <p:pRg st="1" end="1"/>
                                            </p:txEl>
                                          </p:spTgt>
                                        </p:tgtEl>
                                        <p:attrNameLst>
                                          <p:attrName>style.opacity</p:attrName>
                                        </p:attrNameLst>
                                      </p:cBhvr>
                                      <p:to>
                                        <p:strVal val="0.25"/>
                                      </p:to>
                                    </p:set>
                                    <p:animEffect filter="image" prLst="opacity: 0.25">
                                      <p:cBhvr rctx="IE">
                                        <p:cTn id="66" dur="indefinite"/>
                                        <p:tgtEl>
                                          <p:spTgt spid="3">
                                            <p:txEl>
                                              <p:pRg st="1" end="1"/>
                                            </p:txEl>
                                          </p:spTgt>
                                        </p:tgtEl>
                                      </p:cBhvr>
                                    </p:animEffect>
                                  </p:childTnLst>
                                </p:cTn>
                              </p:par>
                              <p:par>
                                <p:cTn id="67" presetID="9" presetClass="emph" presetSubtype="0" nodeType="withEffect">
                                  <p:stCondLst>
                                    <p:cond delay="0"/>
                                  </p:stCondLst>
                                  <p:childTnLst>
                                    <p:set>
                                      <p:cBhvr>
                                        <p:cTn id="68" dur="indefinite"/>
                                        <p:tgtEl>
                                          <p:spTgt spid="3">
                                            <p:txEl>
                                              <p:pRg st="2" end="2"/>
                                            </p:txEl>
                                          </p:spTgt>
                                        </p:tgtEl>
                                        <p:attrNameLst>
                                          <p:attrName>style.opacity</p:attrName>
                                        </p:attrNameLst>
                                      </p:cBhvr>
                                      <p:to>
                                        <p:strVal val="0.25"/>
                                      </p:to>
                                    </p:set>
                                    <p:animEffect filter="image" prLst="opacity: 0.25">
                                      <p:cBhvr rctx="IE">
                                        <p:cTn id="69" dur="indefinite"/>
                                        <p:tgtEl>
                                          <p:spTgt spid="3">
                                            <p:txEl>
                                              <p:pRg st="2" end="2"/>
                                            </p:txEl>
                                          </p:spTgt>
                                        </p:tgtEl>
                                      </p:cBhvr>
                                    </p:animEffect>
                                  </p:childTnLst>
                                </p:cTn>
                              </p:par>
                              <p:par>
                                <p:cTn id="70" presetID="9" presetClass="emph" presetSubtype="0" nodeType="withEffect">
                                  <p:stCondLst>
                                    <p:cond delay="0"/>
                                  </p:stCondLst>
                                  <p:childTnLst>
                                    <p:set>
                                      <p:cBhvr>
                                        <p:cTn id="71" dur="indefinite"/>
                                        <p:tgtEl>
                                          <p:spTgt spid="3">
                                            <p:txEl>
                                              <p:pRg st="3" end="3"/>
                                            </p:txEl>
                                          </p:spTgt>
                                        </p:tgtEl>
                                        <p:attrNameLst>
                                          <p:attrName>style.opacity</p:attrName>
                                        </p:attrNameLst>
                                      </p:cBhvr>
                                      <p:to>
                                        <p:strVal val="0.25"/>
                                      </p:to>
                                    </p:set>
                                    <p:animEffect filter="image" prLst="opacity: 0.25">
                                      <p:cBhvr rctx="IE">
                                        <p:cTn id="72" dur="indefinite"/>
                                        <p:tgtEl>
                                          <p:spTgt spid="3">
                                            <p:txEl>
                                              <p:pRg st="3" end="3"/>
                                            </p:txEl>
                                          </p:spTgt>
                                        </p:tgtEl>
                                      </p:cBhvr>
                                    </p:animEffect>
                                  </p:childTnLst>
                                </p:cTn>
                              </p:par>
                              <p:par>
                                <p:cTn id="73" presetID="9" presetClass="emph" presetSubtype="0" nodeType="withEffect">
                                  <p:stCondLst>
                                    <p:cond delay="0"/>
                                  </p:stCondLst>
                                  <p:childTnLst>
                                    <p:set>
                                      <p:cBhvr>
                                        <p:cTn id="74" dur="indefinite"/>
                                        <p:tgtEl>
                                          <p:spTgt spid="3">
                                            <p:txEl>
                                              <p:pRg st="4" end="4"/>
                                            </p:txEl>
                                          </p:spTgt>
                                        </p:tgtEl>
                                        <p:attrNameLst>
                                          <p:attrName>style.opacity</p:attrName>
                                        </p:attrNameLst>
                                      </p:cBhvr>
                                      <p:to>
                                        <p:strVal val="0.25"/>
                                      </p:to>
                                    </p:set>
                                    <p:animEffect filter="image" prLst="opacity: 0.25">
                                      <p:cBhvr rctx="IE">
                                        <p:cTn id="75" dur="indefinite"/>
                                        <p:tgtEl>
                                          <p:spTgt spid="3">
                                            <p:txEl>
                                              <p:pRg st="4" end="4"/>
                                            </p:txEl>
                                          </p:spTgt>
                                        </p:tgtEl>
                                      </p:cBhvr>
                                    </p:animEffect>
                                  </p:childTnLst>
                                </p:cTn>
                              </p:par>
                              <p:par>
                                <p:cTn id="76" presetID="9" presetClass="emph" presetSubtype="0" nodeType="withEffect">
                                  <p:stCondLst>
                                    <p:cond delay="0"/>
                                  </p:stCondLst>
                                  <p:childTnLst>
                                    <p:set>
                                      <p:cBhvr>
                                        <p:cTn id="77" dur="indefinite"/>
                                        <p:tgtEl>
                                          <p:spTgt spid="3">
                                            <p:txEl>
                                              <p:pRg st="5" end="5"/>
                                            </p:txEl>
                                          </p:spTgt>
                                        </p:tgtEl>
                                        <p:attrNameLst>
                                          <p:attrName>style.opacity</p:attrName>
                                        </p:attrNameLst>
                                      </p:cBhvr>
                                      <p:to>
                                        <p:strVal val="0.25"/>
                                      </p:to>
                                    </p:set>
                                    <p:animEffect filter="image" prLst="opacity: 0.25">
                                      <p:cBhvr rctx="IE">
                                        <p:cTn id="78" dur="indefinite"/>
                                        <p:tgtEl>
                                          <p:spTgt spid="3">
                                            <p:txEl>
                                              <p:pRg st="5" end="5"/>
                                            </p:txEl>
                                          </p:spTgt>
                                        </p:tgtEl>
                                      </p:cBhvr>
                                    </p:animEffect>
                                  </p:childTnLst>
                                </p:cTn>
                              </p:par>
                              <p:par>
                                <p:cTn id="79" presetID="9" presetClass="emph" presetSubtype="0" nodeType="withEffect">
                                  <p:stCondLst>
                                    <p:cond delay="0"/>
                                  </p:stCondLst>
                                  <p:childTnLst>
                                    <p:set>
                                      <p:cBhvr>
                                        <p:cTn id="80" dur="indefinite"/>
                                        <p:tgtEl>
                                          <p:spTgt spid="3">
                                            <p:txEl>
                                              <p:pRg st="6" end="6"/>
                                            </p:txEl>
                                          </p:spTgt>
                                        </p:tgtEl>
                                        <p:attrNameLst>
                                          <p:attrName>style.opacity</p:attrName>
                                        </p:attrNameLst>
                                      </p:cBhvr>
                                      <p:to>
                                        <p:strVal val="0.25"/>
                                      </p:to>
                                    </p:set>
                                    <p:animEffect filter="image" prLst="opacity: 0.25">
                                      <p:cBhvr rctx="IE">
                                        <p:cTn id="81" dur="indefinite"/>
                                        <p:tgtEl>
                                          <p:spTgt spid="3">
                                            <p:txEl>
                                              <p:pRg st="6" end="6"/>
                                            </p:txEl>
                                          </p:spTgt>
                                        </p:tgtEl>
                                      </p:cBhvr>
                                    </p:animEffect>
                                  </p:childTnLst>
                                </p:cTn>
                              </p:par>
                              <p:par>
                                <p:cTn id="82" presetID="9" presetClass="emph" presetSubtype="0" nodeType="withEffect">
                                  <p:stCondLst>
                                    <p:cond delay="0"/>
                                  </p:stCondLst>
                                  <p:childTnLst>
                                    <p:set>
                                      <p:cBhvr>
                                        <p:cTn id="83" dur="indefinite"/>
                                        <p:tgtEl>
                                          <p:spTgt spid="3">
                                            <p:txEl>
                                              <p:pRg st="7" end="7"/>
                                            </p:txEl>
                                          </p:spTgt>
                                        </p:tgtEl>
                                        <p:attrNameLst>
                                          <p:attrName>style.opacity</p:attrName>
                                        </p:attrNameLst>
                                      </p:cBhvr>
                                      <p:to>
                                        <p:strVal val="0.25"/>
                                      </p:to>
                                    </p:set>
                                    <p:animEffect filter="image" prLst="opacity: 0.25">
                                      <p:cBhvr rctx="IE">
                                        <p:cTn id="84" dur="indefinite"/>
                                        <p:tgtEl>
                                          <p:spTgt spid="3">
                                            <p:txEl>
                                              <p:pRg st="7" end="7"/>
                                            </p:txEl>
                                          </p:spTgt>
                                        </p:tgtEl>
                                      </p:cBhvr>
                                    </p:animEffect>
                                  </p:childTnLst>
                                </p:cTn>
                              </p:par>
                              <p:par>
                                <p:cTn id="85" presetID="9" presetClass="emph" presetSubtype="0" nodeType="withEffect">
                                  <p:stCondLst>
                                    <p:cond delay="0"/>
                                  </p:stCondLst>
                                  <p:childTnLst>
                                    <p:set>
                                      <p:cBhvr>
                                        <p:cTn id="86" dur="indefinite"/>
                                        <p:tgtEl>
                                          <p:spTgt spid="3">
                                            <p:txEl>
                                              <p:pRg st="8" end="8"/>
                                            </p:txEl>
                                          </p:spTgt>
                                        </p:tgtEl>
                                        <p:attrNameLst>
                                          <p:attrName>style.opacity</p:attrName>
                                        </p:attrNameLst>
                                      </p:cBhvr>
                                      <p:to>
                                        <p:strVal val="0.25"/>
                                      </p:to>
                                    </p:set>
                                    <p:animEffect filter="image" prLst="opacity: 0.25">
                                      <p:cBhvr rctx="IE">
                                        <p:cTn id="87" dur="indefinite"/>
                                        <p:tgtEl>
                                          <p:spTgt spid="3">
                                            <p:txEl>
                                              <p:pRg st="8" end="8"/>
                                            </p:txEl>
                                          </p:spTgt>
                                        </p:tgtEl>
                                      </p:cBhvr>
                                    </p:animEffect>
                                  </p:childTnLst>
                                </p:cTn>
                              </p:par>
                              <p:par>
                                <p:cTn id="88" presetID="9" presetClass="emph" presetSubtype="0" nodeType="withEffect">
                                  <p:stCondLst>
                                    <p:cond delay="0"/>
                                  </p:stCondLst>
                                  <p:childTnLst>
                                    <p:set>
                                      <p:cBhvr>
                                        <p:cTn id="89" dur="indefinite"/>
                                        <p:tgtEl>
                                          <p:spTgt spid="3">
                                            <p:txEl>
                                              <p:pRg st="9" end="9"/>
                                            </p:txEl>
                                          </p:spTgt>
                                        </p:tgtEl>
                                        <p:attrNameLst>
                                          <p:attrName>style.opacity</p:attrName>
                                        </p:attrNameLst>
                                      </p:cBhvr>
                                      <p:to>
                                        <p:strVal val="0.25"/>
                                      </p:to>
                                    </p:set>
                                    <p:animEffect filter="image" prLst="opacity: 0.25">
                                      <p:cBhvr rctx="IE">
                                        <p:cTn id="90" dur="indefinite"/>
                                        <p:tgtEl>
                                          <p:spTgt spid="3">
                                            <p:txEl>
                                              <p:pRg st="9" end="9"/>
                                            </p:txEl>
                                          </p:spTgt>
                                        </p:tgtEl>
                                      </p:cBhvr>
                                    </p:animEffect>
                                  </p:childTnLst>
                                </p:cTn>
                              </p:par>
                              <p:par>
                                <p:cTn id="91" presetID="9" presetClass="emph" presetSubtype="0" nodeType="withEffect">
                                  <p:stCondLst>
                                    <p:cond delay="0"/>
                                  </p:stCondLst>
                                  <p:childTnLst>
                                    <p:set>
                                      <p:cBhvr>
                                        <p:cTn id="92" dur="indefinite"/>
                                        <p:tgtEl>
                                          <p:spTgt spid="3">
                                            <p:txEl>
                                              <p:pRg st="10" end="10"/>
                                            </p:txEl>
                                          </p:spTgt>
                                        </p:tgtEl>
                                        <p:attrNameLst>
                                          <p:attrName>style.opacity</p:attrName>
                                        </p:attrNameLst>
                                      </p:cBhvr>
                                      <p:to>
                                        <p:strVal val="0.25"/>
                                      </p:to>
                                    </p:set>
                                    <p:animEffect filter="image" prLst="opacity: 0.25">
                                      <p:cBhvr rctx="IE">
                                        <p:cTn id="93" dur="indefinite"/>
                                        <p:tgtEl>
                                          <p:spTgt spid="3">
                                            <p:txEl>
                                              <p:pRg st="10" end="10"/>
                                            </p:txEl>
                                          </p:spTgt>
                                        </p:tgtEl>
                                      </p:cBhvr>
                                    </p:animEffect>
                                  </p:childTnLst>
                                </p:cTn>
                              </p:par>
                              <p:par>
                                <p:cTn id="94" presetID="31" presetClass="entr" presetSubtype="0" fill="hold" grpId="0" nodeType="withEffect">
                                  <p:stCondLst>
                                    <p:cond delay="0"/>
                                  </p:stCondLst>
                                  <p:childTnLst>
                                    <p:set>
                                      <p:cBhvr>
                                        <p:cTn id="95" dur="1" fill="hold">
                                          <p:stCondLst>
                                            <p:cond delay="0"/>
                                          </p:stCondLst>
                                        </p:cTn>
                                        <p:tgtEl>
                                          <p:spTgt spid="4"/>
                                        </p:tgtEl>
                                        <p:attrNameLst>
                                          <p:attrName>style.visibility</p:attrName>
                                        </p:attrNameLst>
                                      </p:cBhvr>
                                      <p:to>
                                        <p:strVal val="visible"/>
                                      </p:to>
                                    </p:set>
                                    <p:anim calcmode="lin" valueType="num">
                                      <p:cBhvr>
                                        <p:cTn id="96" dur="1000" fill="hold"/>
                                        <p:tgtEl>
                                          <p:spTgt spid="4"/>
                                        </p:tgtEl>
                                        <p:attrNameLst>
                                          <p:attrName>ppt_w</p:attrName>
                                        </p:attrNameLst>
                                      </p:cBhvr>
                                      <p:tavLst>
                                        <p:tav tm="0">
                                          <p:val>
                                            <p:fltVal val="0"/>
                                          </p:val>
                                        </p:tav>
                                        <p:tav tm="100000">
                                          <p:val>
                                            <p:strVal val="#ppt_w"/>
                                          </p:val>
                                        </p:tav>
                                      </p:tavLst>
                                    </p:anim>
                                    <p:anim calcmode="lin" valueType="num">
                                      <p:cBhvr>
                                        <p:cTn id="97" dur="1000" fill="hold"/>
                                        <p:tgtEl>
                                          <p:spTgt spid="4"/>
                                        </p:tgtEl>
                                        <p:attrNameLst>
                                          <p:attrName>ppt_h</p:attrName>
                                        </p:attrNameLst>
                                      </p:cBhvr>
                                      <p:tavLst>
                                        <p:tav tm="0">
                                          <p:val>
                                            <p:fltVal val="0"/>
                                          </p:val>
                                        </p:tav>
                                        <p:tav tm="100000">
                                          <p:val>
                                            <p:strVal val="#ppt_h"/>
                                          </p:val>
                                        </p:tav>
                                      </p:tavLst>
                                    </p:anim>
                                    <p:anim calcmode="lin" valueType="num">
                                      <p:cBhvr>
                                        <p:cTn id="98" dur="1000" fill="hold"/>
                                        <p:tgtEl>
                                          <p:spTgt spid="4"/>
                                        </p:tgtEl>
                                        <p:attrNameLst>
                                          <p:attrName>style.rotation</p:attrName>
                                        </p:attrNameLst>
                                      </p:cBhvr>
                                      <p:tavLst>
                                        <p:tav tm="0">
                                          <p:val>
                                            <p:fltVal val="90"/>
                                          </p:val>
                                        </p:tav>
                                        <p:tav tm="100000">
                                          <p:val>
                                            <p:fltVal val="0"/>
                                          </p:val>
                                        </p:tav>
                                      </p:tavLst>
                                    </p:anim>
                                    <p:animEffect transition="in" filter="fade">
                                      <p:cBhvr>
                                        <p:cTn id="9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408325" y="1422520"/>
            <a:ext cx="9850826" cy="2123192"/>
            <a:chOff x="1408325" y="1209864"/>
            <a:chExt cx="9850826" cy="2123192"/>
          </a:xfrm>
        </p:grpSpPr>
        <p:sp>
          <p:nvSpPr>
            <p:cNvPr id="24" name="Title 1"/>
            <p:cNvSpPr txBox="1">
              <a:spLocks/>
            </p:cNvSpPr>
            <p:nvPr/>
          </p:nvSpPr>
          <p:spPr>
            <a:xfrm>
              <a:off x="5757377" y="1306748"/>
              <a:ext cx="5501774" cy="1864787"/>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cap="all">
                  <a:solidFill>
                    <a:schemeClr val="bg1"/>
                  </a:solidFill>
                  <a:effectLst/>
                  <a:latin typeface="Open Sans Light"/>
                  <a:ea typeface="+mj-ea"/>
                  <a:cs typeface="Open Sans Light"/>
                </a:defRPr>
              </a:lvl1pPr>
            </a:lstStyle>
            <a:p>
              <a:r>
                <a:rPr lang="en-US" sz="2133" b="1" dirty="0">
                  <a:solidFill>
                    <a:schemeClr val="tx1"/>
                  </a:solidFill>
                  <a:latin typeface="Open Sans" panose="020B0606030504020204" pitchFamily="34" charset="0"/>
                  <a:ea typeface="Open Sans" panose="020B0606030504020204" pitchFamily="34" charset="0"/>
                  <a:cs typeface="Open Sans" panose="020B0606030504020204" pitchFamily="34" charset="0"/>
                </a:rPr>
                <a:t>CLOSED SOURCE COMMERCIAL CODE</a:t>
              </a:r>
            </a:p>
            <a:p>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Traditional procurement process</a:t>
              </a:r>
            </a:p>
            <a:p>
              <a:pPr marL="285750" indent="-285750">
                <a:buFont typeface="Arial" panose="020B0604020202020204" pitchFamily="34" charset="0"/>
                <a:buChar char="•"/>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ALERTING AND NOTIFICATION INFRASTRUCTURE</a:t>
              </a:r>
            </a:p>
            <a:p>
              <a:pPr marL="285750" indent="-285750">
                <a:buFont typeface="Arial" panose="020B0604020202020204" pitchFamily="34" charset="0"/>
                <a:buChar char="•"/>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Support available through </a:t>
              </a:r>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eol</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Staffed with SECURITY RESEARCHERS</a:t>
              </a:r>
            </a:p>
            <a:p>
              <a:pPr marL="285750" indent="-285750">
                <a:buFont typeface="Arial" panose="020B0604020202020204" pitchFamily="34" charset="0"/>
                <a:buChar char="•"/>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REGULAR PATCH UPDATES</a:t>
              </a:r>
            </a:p>
            <a:p>
              <a:pPr marL="285750" indent="-285750">
                <a:buFont typeface="Arial" panose="020B0604020202020204" pitchFamily="34" charset="0"/>
                <a:buChar char="•"/>
              </a:pPr>
              <a:r>
                <a:rPr lang="en-US" sz="1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DEDICATED SUPPORT TEAM WITH SLA</a:t>
              </a:r>
            </a:p>
            <a:p>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 name="Picture 2"/>
            <p:cNvPicPr>
              <a:picLocks noChangeAspect="1"/>
            </p:cNvPicPr>
            <p:nvPr/>
          </p:nvPicPr>
          <p:blipFill>
            <a:blip r:embed="rId3"/>
            <a:stretch>
              <a:fillRect/>
            </a:stretch>
          </p:blipFill>
          <p:spPr>
            <a:xfrm>
              <a:off x="1408325" y="1209864"/>
              <a:ext cx="3545731" cy="2123192"/>
            </a:xfrm>
            <a:prstGeom prst="rect">
              <a:avLst/>
            </a:prstGeom>
          </p:spPr>
        </p:pic>
      </p:grpSp>
      <p:grpSp>
        <p:nvGrpSpPr>
          <p:cNvPr id="5" name="Group 4"/>
          <p:cNvGrpSpPr/>
          <p:nvPr/>
        </p:nvGrpSpPr>
        <p:grpSpPr>
          <a:xfrm>
            <a:off x="1408325" y="3845278"/>
            <a:ext cx="9390578" cy="2527180"/>
            <a:chOff x="603654" y="3702577"/>
            <a:chExt cx="9390578" cy="2527180"/>
          </a:xfrm>
        </p:grpSpPr>
        <p:pic>
          <p:nvPicPr>
            <p:cNvPr id="23" name="Picture 22"/>
            <p:cNvPicPr>
              <a:picLocks noChangeAspect="1"/>
            </p:cNvPicPr>
            <p:nvPr/>
          </p:nvPicPr>
          <p:blipFill>
            <a:blip r:embed="rId4"/>
            <a:stretch>
              <a:fillRect/>
            </a:stretch>
          </p:blipFill>
          <p:spPr>
            <a:xfrm>
              <a:off x="603654" y="3702577"/>
              <a:ext cx="3631463" cy="2482388"/>
            </a:xfrm>
            <a:prstGeom prst="rect">
              <a:avLst/>
            </a:prstGeom>
          </p:spPr>
        </p:pic>
        <p:sp>
          <p:nvSpPr>
            <p:cNvPr id="26" name="Title 1"/>
            <p:cNvSpPr txBox="1">
              <a:spLocks/>
            </p:cNvSpPr>
            <p:nvPr/>
          </p:nvSpPr>
          <p:spPr>
            <a:xfrm>
              <a:off x="4943872" y="3883813"/>
              <a:ext cx="5050360" cy="2345944"/>
            </a:xfrm>
            <a:prstGeom prst="rect">
              <a:avLst/>
            </a:prstGeom>
          </p:spPr>
          <p:txBody>
            <a:bodyPr vert="horz" lIns="91440" tIns="45720" rIns="91440" bIns="45720" rtlCol="0" anchor="ctr">
              <a:noAutofit/>
            </a:bodyPr>
            <a:lstStyle>
              <a:lvl1pPr algn="l" defTabSz="914400" rtl="0" eaLnBrk="1" latinLnBrk="0" hangingPunct="1">
                <a:spcBef>
                  <a:spcPct val="0"/>
                </a:spcBef>
                <a:buNone/>
                <a:defRPr sz="2400" kern="1200" cap="all">
                  <a:solidFill>
                    <a:schemeClr val="bg1"/>
                  </a:solidFill>
                  <a:effectLst/>
                  <a:latin typeface="Open Sans Light"/>
                  <a:ea typeface="+mj-ea"/>
                  <a:cs typeface="Open Sans Light"/>
                </a:defRPr>
              </a:lvl1pPr>
            </a:lstStyle>
            <a:p>
              <a:endParaRPr lang="en-US" sz="2133"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r>
                <a:rPr lang="en-US" sz="2133" b="1" dirty="0">
                  <a:solidFill>
                    <a:schemeClr val="tx1"/>
                  </a:solidFill>
                  <a:latin typeface="Open Sans" panose="020B0606030504020204" pitchFamily="34" charset="0"/>
                  <a:ea typeface="Open Sans" panose="020B0606030504020204" pitchFamily="34" charset="0"/>
                  <a:cs typeface="Open Sans" panose="020B0606030504020204" pitchFamily="34" charset="0"/>
                </a:rPr>
                <a:t>OPEN SOURCE CODE</a:t>
              </a:r>
            </a:p>
            <a:p>
              <a:pPr marL="285750" indent="-285750">
                <a:buFont typeface="Arial" panose="020B0604020202020204" pitchFamily="34" charset="0"/>
                <a:buChar char="•"/>
              </a:pPr>
              <a:endParaRPr lang="en-US" sz="16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tabLst>
                  <a:tab pos="634984" algn="l"/>
                </a:tabLst>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Ad-hoc adoption model</a:t>
              </a:r>
            </a:p>
            <a:p>
              <a:pPr marL="285750" indent="-285750">
                <a:buFont typeface="Arial" panose="020B0604020202020204" pitchFamily="34" charset="0"/>
                <a:buChar char="•"/>
                <a:tabLst>
                  <a:tab pos="634984" algn="l"/>
                </a:tabLst>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Monitor newsfeeds yourself</a:t>
              </a:r>
            </a:p>
            <a:p>
              <a:pPr marL="285750" indent="-285750">
                <a:buFont typeface="Arial" panose="020B0604020202020204" pitchFamily="34" charset="0"/>
                <a:buChar char="•"/>
                <a:tabLst>
                  <a:tab pos="634984" algn="l"/>
                </a:tabLst>
              </a:pPr>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Eol</a:t>
              </a: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 may create </a:t>
              </a:r>
              <a:r>
                <a:rPr lang="en-US" sz="1600" dirty="0" err="1">
                  <a:solidFill>
                    <a:schemeClr val="tx1"/>
                  </a:solidFill>
                  <a:latin typeface="Open Sans" panose="020B0606030504020204" pitchFamily="34" charset="0"/>
                  <a:ea typeface="Open Sans" panose="020B0606030504020204" pitchFamily="34" charset="0"/>
                  <a:cs typeface="Open Sans" panose="020B0606030504020204" pitchFamily="34" charset="0"/>
                </a:rPr>
                <a:t>deadend</a:t>
              </a:r>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tabLst>
                  <a:tab pos="634984" algn="l"/>
                </a:tabLst>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“community”-based code analysis</a:t>
              </a:r>
            </a:p>
            <a:p>
              <a:pPr marL="285750" indent="-285750">
                <a:buFont typeface="Arial" panose="020B0604020202020204" pitchFamily="34" charset="0"/>
                <a:buChar char="•"/>
                <a:tabLst>
                  <a:tab pos="634984" algn="l"/>
                </a:tabLst>
              </a:pPr>
              <a:r>
                <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rPr>
                <a:t>No standard patching mechanism</a:t>
              </a:r>
            </a:p>
            <a:p>
              <a:pPr marL="285750" indent="-285750">
                <a:buFont typeface="Arial" panose="020B0604020202020204" pitchFamily="34" charset="0"/>
                <a:buChar char="•"/>
                <a:tabLst>
                  <a:tab pos="634984" algn="l"/>
                </a:tabLst>
              </a:pPr>
              <a:r>
                <a:rPr lang="en-US" sz="1600" b="1" dirty="0">
                  <a:solidFill>
                    <a:schemeClr val="tx1"/>
                  </a:solidFill>
                  <a:latin typeface="Open Sans" panose="020B0606030504020204" pitchFamily="34" charset="0"/>
                  <a:ea typeface="Open Sans" panose="020B0606030504020204" pitchFamily="34" charset="0"/>
                  <a:cs typeface="Open Sans" panose="020B0606030504020204" pitchFamily="34" charset="0"/>
                </a:rPr>
                <a:t>Ultimately, you are responsible</a:t>
              </a:r>
            </a:p>
            <a:p>
              <a:endParaRPr lang="en-US" sz="16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US" sz="16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US" sz="1600" b="1"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endParaRPr lang="en-US" sz="1600" dirty="0">
                <a:solidFill>
                  <a:schemeClr val="tx1"/>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 name="Title 1"/>
          <p:cNvSpPr>
            <a:spLocks noGrp="1"/>
          </p:cNvSpPr>
          <p:nvPr>
            <p:ph type="title"/>
          </p:nvPr>
        </p:nvSpPr>
        <p:spPr/>
        <p:txBody>
          <a:bodyPr/>
          <a:lstStyle/>
          <a:p>
            <a:r>
              <a:rPr lang="en-US" dirty="0"/>
              <a:t>Proprietary Software Rules Aren’t Open Source</a:t>
            </a:r>
          </a:p>
        </p:txBody>
      </p:sp>
      <p:sp>
        <p:nvSpPr>
          <p:cNvPr id="4" name="Content Placeholder 3">
            <a:extLst>
              <a:ext uri="{FF2B5EF4-FFF2-40B4-BE49-F238E27FC236}">
                <a16:creationId xmlns:a16="http://schemas.microsoft.com/office/drawing/2014/main" id="{00518D51-8C37-4F0C-BA0D-C8CA3CE87408}"/>
              </a:ext>
            </a:extLst>
          </p:cNvPr>
          <p:cNvSpPr>
            <a:spLocks noGrp="1"/>
          </p:cNvSpPr>
          <p:nvPr>
            <p:ph idx="1"/>
          </p:nvPr>
        </p:nvSpPr>
        <p:spPr/>
        <p:txBody>
          <a:bodyPr/>
          <a:lstStyle/>
          <a:p>
            <a:endParaRPr lang="en-US"/>
          </a:p>
        </p:txBody>
      </p:sp>
      <p:pic>
        <p:nvPicPr>
          <p:cNvPr id="11" name="Picture 10"/>
          <p:cNvPicPr>
            <a:picLocks noChangeAspect="1"/>
          </p:cNvPicPr>
          <p:nvPr/>
        </p:nvPicPr>
        <p:blipFill>
          <a:blip r:embed="rId4"/>
          <a:stretch>
            <a:fillRect/>
          </a:stretch>
        </p:blipFill>
        <p:spPr>
          <a:xfrm>
            <a:off x="2364448" y="1892595"/>
            <a:ext cx="6334105" cy="4329854"/>
          </a:xfrm>
          <a:prstGeom prst="rect">
            <a:avLst/>
          </a:prstGeom>
        </p:spPr>
      </p:pic>
      <p:sp>
        <p:nvSpPr>
          <p:cNvPr id="15" name="Rounded Rectangle 14"/>
          <p:cNvSpPr/>
          <p:nvPr/>
        </p:nvSpPr>
        <p:spPr>
          <a:xfrm>
            <a:off x="2414710" y="4739925"/>
            <a:ext cx="4141740" cy="312815"/>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6" name="Rounded Rectangle 15"/>
          <p:cNvSpPr/>
          <p:nvPr/>
        </p:nvSpPr>
        <p:spPr>
          <a:xfrm>
            <a:off x="2414710" y="5292348"/>
            <a:ext cx="5467106" cy="376293"/>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7" name="Rounded Rectangle 16"/>
          <p:cNvSpPr/>
          <p:nvPr/>
        </p:nvSpPr>
        <p:spPr>
          <a:xfrm>
            <a:off x="2414710" y="5696407"/>
            <a:ext cx="5323268" cy="232172"/>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8" name="Rounded Rectangle 17"/>
          <p:cNvSpPr/>
          <p:nvPr/>
        </p:nvSpPr>
        <p:spPr>
          <a:xfrm>
            <a:off x="2414710" y="5919107"/>
            <a:ext cx="890145" cy="303342"/>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5173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rctx="PPT">
                                        <p:cTn id="16" dur="indefinite"/>
                                        <p:tgtEl>
                                          <p:spTgt spid="5"/>
                                        </p:tgtEl>
                                        <p:attrNameLst>
                                          <p:attrName>style.opacity</p:attrName>
                                        </p:attrNameLst>
                                      </p:cBhvr>
                                      <p:to>
                                        <p:strVal val="0.25"/>
                                      </p:to>
                                    </p:set>
                                    <p:animEffect filter="image" prLst="opacity: 0.25">
                                      <p:cBhvr rctx="IE">
                                        <p:cTn id="17" dur="indefinite"/>
                                        <p:tgtEl>
                                          <p:spTgt spid="5"/>
                                        </p:tgtEl>
                                      </p:cBhvr>
                                    </p:animEffect>
                                  </p:childTnLst>
                                </p:cTn>
                              </p:par>
                              <p:par>
                                <p:cTn id="18" presetID="9" presetClass="emph" presetSubtype="0" nodeType="withEffect">
                                  <p:stCondLst>
                                    <p:cond delay="0"/>
                                  </p:stCondLst>
                                  <p:childTnLst>
                                    <p:set>
                                      <p:cBhvr rctx="PPT">
                                        <p:cTn id="19" dur="indefinite"/>
                                        <p:tgtEl>
                                          <p:spTgt spid="6"/>
                                        </p:tgtEl>
                                        <p:attrNameLst>
                                          <p:attrName>style.opacity</p:attrName>
                                        </p:attrNameLst>
                                      </p:cBhvr>
                                      <p:to>
                                        <p:strVal val="0.25"/>
                                      </p:to>
                                    </p:set>
                                    <p:animEffect filter="image" prLst="opacity: 0.25">
                                      <p:cBhvr rctx="IE">
                                        <p:cTn id="20" dur="indefinite"/>
                                        <p:tgtEl>
                                          <p:spTgt spid="6"/>
                                        </p:tgtEl>
                                      </p:cBhvr>
                                    </p:animEffect>
                                  </p:childTnLst>
                                </p:cTn>
                              </p:par>
                              <p:par>
                                <p:cTn id="21" presetID="3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1000" fill="hold"/>
                                        <p:tgtEl>
                                          <p:spTgt spid="11"/>
                                        </p:tgtEl>
                                        <p:attrNameLst>
                                          <p:attrName>ppt_w</p:attrName>
                                        </p:attrNameLst>
                                      </p:cBhvr>
                                      <p:tavLst>
                                        <p:tav tm="0">
                                          <p:val>
                                            <p:fltVal val="0"/>
                                          </p:val>
                                        </p:tav>
                                        <p:tav tm="100000">
                                          <p:val>
                                            <p:strVal val="#ppt_w"/>
                                          </p:val>
                                        </p:tav>
                                      </p:tavLst>
                                    </p:anim>
                                    <p:anim calcmode="lin" valueType="num">
                                      <p:cBhvr>
                                        <p:cTn id="24" dur="1000" fill="hold"/>
                                        <p:tgtEl>
                                          <p:spTgt spid="11"/>
                                        </p:tgtEl>
                                        <p:attrNameLst>
                                          <p:attrName>ppt_h</p:attrName>
                                        </p:attrNameLst>
                                      </p:cBhvr>
                                      <p:tavLst>
                                        <p:tav tm="0">
                                          <p:val>
                                            <p:fltVal val="0"/>
                                          </p:val>
                                        </p:tav>
                                        <p:tav tm="100000">
                                          <p:val>
                                            <p:strVal val="#ppt_h"/>
                                          </p:val>
                                        </p:tav>
                                      </p:tavLst>
                                    </p:anim>
                                    <p:anim calcmode="lin" valueType="num">
                                      <p:cBhvr>
                                        <p:cTn id="25" dur="1000" fill="hold"/>
                                        <p:tgtEl>
                                          <p:spTgt spid="11"/>
                                        </p:tgtEl>
                                        <p:attrNameLst>
                                          <p:attrName>style.rotation</p:attrName>
                                        </p:attrNameLst>
                                      </p:cBhvr>
                                      <p:tavLst>
                                        <p:tav tm="0">
                                          <p:val>
                                            <p:fltVal val="90"/>
                                          </p:val>
                                        </p:tav>
                                        <p:tav tm="100000">
                                          <p:val>
                                            <p:fltVal val="0"/>
                                          </p:val>
                                        </p:tav>
                                      </p:tavLst>
                                    </p:anim>
                                    <p:animEffect transition="in" filter="fade">
                                      <p:cBhvr>
                                        <p:cTn id="26" dur="1000"/>
                                        <p:tgtEl>
                                          <p:spTgt spid="11"/>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par>
                          <p:cTn id="35" fill="hold">
                            <p:stCondLst>
                              <p:cond delay="2000"/>
                            </p:stCondLst>
                            <p:childTnLst>
                              <p:par>
                                <p:cTn id="36" presetID="22" presetClass="entr" presetSubtype="8"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33296" y="4130592"/>
            <a:ext cx="4645057" cy="942444"/>
            <a:chOff x="549971" y="3097943"/>
            <a:chExt cx="3483793" cy="706833"/>
          </a:xfrm>
        </p:grpSpPr>
        <p:sp>
          <p:nvSpPr>
            <p:cNvPr id="66" name="Right Brace 65"/>
            <p:cNvSpPr/>
            <p:nvPr/>
          </p:nvSpPr>
          <p:spPr>
            <a:xfrm rot="5400000" flipV="1">
              <a:off x="2113212" y="1534702"/>
              <a:ext cx="357312" cy="3483793"/>
            </a:xfrm>
            <a:prstGeom prst="rightBrace">
              <a:avLst>
                <a:gd name="adj1" fmla="val 281847"/>
                <a:gd name="adj2" fmla="val 50574"/>
              </a:avLst>
            </a:prstGeom>
            <a:ln>
              <a:solidFill>
                <a:srgbClr val="92D050"/>
              </a:solidFill>
            </a:ln>
          </p:spPr>
          <p:style>
            <a:lnRef idx="3">
              <a:schemeClr val="accent5"/>
            </a:lnRef>
            <a:fillRef idx="0">
              <a:schemeClr val="accent5"/>
            </a:fillRef>
            <a:effectRef idx="2">
              <a:schemeClr val="accent5"/>
            </a:effectRef>
            <a:fontRef idx="minor">
              <a:schemeClr val="tx1"/>
            </a:fontRef>
          </p:style>
          <p:txBody>
            <a:bodyPr vert="vert" rtlCol="0" anchor="ctr"/>
            <a:lstStyle/>
            <a:p>
              <a:pPr algn="ctr"/>
              <a:endParaRPr lang="en-US" sz="1467" dirty="0"/>
            </a:p>
          </p:txBody>
        </p:sp>
        <p:sp>
          <p:nvSpPr>
            <p:cNvPr id="69" name="TextBox 68"/>
            <p:cNvSpPr txBox="1"/>
            <p:nvPr/>
          </p:nvSpPr>
          <p:spPr>
            <a:xfrm>
              <a:off x="1299756" y="3566201"/>
              <a:ext cx="1984224" cy="238575"/>
            </a:xfrm>
            <a:prstGeom prst="rect">
              <a:avLst/>
            </a:prstGeom>
            <a:noFill/>
          </p:spPr>
          <p:txBody>
            <a:bodyPr wrap="square" rtlCol="0">
              <a:spAutoFit/>
            </a:bodyPr>
            <a:lstStyle/>
            <a:p>
              <a:pPr algn="ctr"/>
              <a:r>
                <a:rPr lang="en-US" sz="1467" dirty="0"/>
                <a:t>1649 Days</a:t>
              </a:r>
            </a:p>
          </p:txBody>
        </p:sp>
      </p:grpSp>
      <p:grpSp>
        <p:nvGrpSpPr>
          <p:cNvPr id="73" name="Group 72"/>
          <p:cNvGrpSpPr/>
          <p:nvPr/>
        </p:nvGrpSpPr>
        <p:grpSpPr>
          <a:xfrm>
            <a:off x="9432753" y="4090972"/>
            <a:ext cx="2645632" cy="982063"/>
            <a:chOff x="4770781" y="3059176"/>
            <a:chExt cx="1984224" cy="736547"/>
          </a:xfrm>
        </p:grpSpPr>
        <p:sp>
          <p:nvSpPr>
            <p:cNvPr id="74" name="Right Brace 73"/>
            <p:cNvSpPr/>
            <p:nvPr/>
          </p:nvSpPr>
          <p:spPr>
            <a:xfrm rot="5400000" flipV="1">
              <a:off x="5569380" y="2684157"/>
              <a:ext cx="387026" cy="1137064"/>
            </a:xfrm>
            <a:prstGeom prst="rightBrace">
              <a:avLst>
                <a:gd name="adj1" fmla="val 281847"/>
                <a:gd name="adj2" fmla="val 50574"/>
              </a:avLst>
            </a:prstGeom>
            <a:ln>
              <a:solidFill>
                <a:srgbClr val="C00000"/>
              </a:solidFill>
            </a:ln>
          </p:spPr>
          <p:style>
            <a:lnRef idx="3">
              <a:schemeClr val="accent3"/>
            </a:lnRef>
            <a:fillRef idx="0">
              <a:schemeClr val="accent3"/>
            </a:fillRef>
            <a:effectRef idx="2">
              <a:schemeClr val="accent3"/>
            </a:effectRef>
            <a:fontRef idx="minor">
              <a:schemeClr val="tx1"/>
            </a:fontRef>
          </p:style>
          <p:txBody>
            <a:bodyPr vert="vert" rtlCol="0" anchor="ctr"/>
            <a:lstStyle/>
            <a:p>
              <a:pPr algn="ctr"/>
              <a:endParaRPr lang="en-US" sz="1467" dirty="0"/>
            </a:p>
          </p:txBody>
        </p:sp>
        <p:sp>
          <p:nvSpPr>
            <p:cNvPr id="75" name="TextBox 74"/>
            <p:cNvSpPr txBox="1"/>
            <p:nvPr/>
          </p:nvSpPr>
          <p:spPr>
            <a:xfrm>
              <a:off x="4770781" y="3557148"/>
              <a:ext cx="1984224" cy="238575"/>
            </a:xfrm>
            <a:prstGeom prst="rect">
              <a:avLst/>
            </a:prstGeom>
            <a:noFill/>
          </p:spPr>
          <p:txBody>
            <a:bodyPr wrap="square" rtlCol="0">
              <a:spAutoFit/>
            </a:bodyPr>
            <a:lstStyle/>
            <a:p>
              <a:pPr algn="ctr"/>
              <a:r>
                <a:rPr lang="en-US" sz="1467" dirty="0"/>
                <a:t>144 Days</a:t>
              </a:r>
            </a:p>
          </p:txBody>
        </p:sp>
      </p:grpSp>
      <p:grpSp>
        <p:nvGrpSpPr>
          <p:cNvPr id="72" name="Group 71"/>
          <p:cNvGrpSpPr/>
          <p:nvPr/>
        </p:nvGrpSpPr>
        <p:grpSpPr>
          <a:xfrm>
            <a:off x="6361041" y="4078902"/>
            <a:ext cx="2645632" cy="982063"/>
            <a:chOff x="4770781" y="3059176"/>
            <a:chExt cx="1984224" cy="736547"/>
          </a:xfrm>
        </p:grpSpPr>
        <p:sp>
          <p:nvSpPr>
            <p:cNvPr id="70" name="Right Brace 69"/>
            <p:cNvSpPr/>
            <p:nvPr/>
          </p:nvSpPr>
          <p:spPr>
            <a:xfrm rot="5400000" flipV="1">
              <a:off x="5569380" y="2684157"/>
              <a:ext cx="387026" cy="1137064"/>
            </a:xfrm>
            <a:prstGeom prst="rightBrace">
              <a:avLst>
                <a:gd name="adj1" fmla="val 281847"/>
                <a:gd name="adj2" fmla="val 50574"/>
              </a:avLst>
            </a:prstGeom>
          </p:spPr>
          <p:style>
            <a:lnRef idx="3">
              <a:schemeClr val="accent2"/>
            </a:lnRef>
            <a:fillRef idx="0">
              <a:schemeClr val="accent2"/>
            </a:fillRef>
            <a:effectRef idx="2">
              <a:schemeClr val="accent2"/>
            </a:effectRef>
            <a:fontRef idx="minor">
              <a:schemeClr val="tx1"/>
            </a:fontRef>
          </p:style>
          <p:txBody>
            <a:bodyPr vert="vert" rtlCol="0" anchor="ctr"/>
            <a:lstStyle/>
            <a:p>
              <a:pPr algn="ctr"/>
              <a:endParaRPr lang="en-US" sz="1467" dirty="0"/>
            </a:p>
          </p:txBody>
        </p:sp>
        <p:sp>
          <p:nvSpPr>
            <p:cNvPr id="71" name="TextBox 70"/>
            <p:cNvSpPr txBox="1"/>
            <p:nvPr/>
          </p:nvSpPr>
          <p:spPr>
            <a:xfrm>
              <a:off x="4770781" y="3557148"/>
              <a:ext cx="1984224" cy="238575"/>
            </a:xfrm>
            <a:prstGeom prst="rect">
              <a:avLst/>
            </a:prstGeom>
            <a:noFill/>
          </p:spPr>
          <p:txBody>
            <a:bodyPr wrap="square" rtlCol="0">
              <a:spAutoFit/>
            </a:bodyPr>
            <a:lstStyle/>
            <a:p>
              <a:pPr algn="ctr"/>
              <a:r>
                <a:rPr lang="en-US" sz="1467" dirty="0"/>
                <a:t>7 Days</a:t>
              </a:r>
            </a:p>
          </p:txBody>
        </p:sp>
      </p:grpSp>
      <p:sp>
        <p:nvSpPr>
          <p:cNvPr id="2" name="Title 1"/>
          <p:cNvSpPr>
            <a:spLocks noGrp="1"/>
          </p:cNvSpPr>
          <p:nvPr>
            <p:ph type="title"/>
          </p:nvPr>
        </p:nvSpPr>
        <p:spPr/>
        <p:txBody>
          <a:bodyPr/>
          <a:lstStyle/>
          <a:p>
            <a:r>
              <a:rPr lang="en-US" dirty="0"/>
              <a:t>The Tale of CVE-2017-5638 and Equifax</a:t>
            </a:r>
          </a:p>
        </p:txBody>
      </p:sp>
      <p:pic>
        <p:nvPicPr>
          <p:cNvPr id="4" name="Picture 3"/>
          <p:cNvPicPr>
            <a:picLocks noChangeAspect="1"/>
          </p:cNvPicPr>
          <p:nvPr/>
        </p:nvPicPr>
        <p:blipFill>
          <a:blip r:embed="rId2"/>
          <a:stretch>
            <a:fillRect/>
          </a:stretch>
        </p:blipFill>
        <p:spPr>
          <a:xfrm>
            <a:off x="403159" y="4004615"/>
            <a:ext cx="669456" cy="593584"/>
          </a:xfrm>
          <a:prstGeom prst="rect">
            <a:avLst/>
          </a:prstGeom>
        </p:spPr>
      </p:pic>
      <p:cxnSp>
        <p:nvCxnSpPr>
          <p:cNvPr id="10" name="Straight Connector 9"/>
          <p:cNvCxnSpPr/>
          <p:nvPr/>
        </p:nvCxnSpPr>
        <p:spPr>
          <a:xfrm flipV="1">
            <a:off x="0" y="4004616"/>
            <a:ext cx="12192000" cy="1"/>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5" idx="0"/>
            <a:endCxn id="14" idx="2"/>
          </p:cNvCxnSpPr>
          <p:nvPr/>
        </p:nvCxnSpPr>
        <p:spPr>
          <a:xfrm flipH="1" flipV="1">
            <a:off x="733293" y="3409282"/>
            <a:ext cx="4592" cy="455607"/>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84653" y="2311177"/>
            <a:ext cx="1097280" cy="1098105"/>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333" dirty="0">
                <a:solidFill>
                  <a:srgbClr val="EAEAEA">
                    <a:lumMod val="50000"/>
                  </a:srgbClr>
                </a:solidFill>
                <a:latin typeface="Open Sans"/>
              </a:rPr>
              <a:t>Code Bug Introduced</a:t>
            </a:r>
          </a:p>
        </p:txBody>
      </p:sp>
      <p:sp>
        <p:nvSpPr>
          <p:cNvPr id="15" name="Oval 14"/>
          <p:cNvSpPr/>
          <p:nvPr/>
        </p:nvSpPr>
        <p:spPr>
          <a:xfrm>
            <a:off x="600725" y="3864888"/>
            <a:ext cx="274320" cy="27432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Open Sans"/>
            </a:endParaRPr>
          </a:p>
        </p:txBody>
      </p:sp>
      <p:sp>
        <p:nvSpPr>
          <p:cNvPr id="16" name="TextBox 15"/>
          <p:cNvSpPr txBox="1"/>
          <p:nvPr/>
        </p:nvSpPr>
        <p:spPr>
          <a:xfrm>
            <a:off x="-27373" y="1310844"/>
            <a:ext cx="1530519" cy="707886"/>
          </a:xfrm>
          <a:prstGeom prst="rect">
            <a:avLst/>
          </a:prstGeom>
          <a:noFill/>
        </p:spPr>
        <p:txBody>
          <a:bodyPr wrap="square" rtlCol="0">
            <a:spAutoFit/>
          </a:bodyPr>
          <a:lstStyle/>
          <a:p>
            <a:pPr algn="ctr" defTabSz="914377"/>
            <a:r>
              <a:rPr lang="en-US" sz="2000" dirty="0">
                <a:solidFill>
                  <a:srgbClr val="000000"/>
                </a:solidFill>
                <a:latin typeface="Open Sans"/>
              </a:rPr>
              <a:t>August</a:t>
            </a:r>
            <a:br>
              <a:rPr lang="en-US" sz="2000" dirty="0">
                <a:solidFill>
                  <a:srgbClr val="000000"/>
                </a:solidFill>
                <a:latin typeface="Open Sans"/>
              </a:rPr>
            </a:br>
            <a:r>
              <a:rPr lang="en-US" sz="2000" dirty="0">
                <a:solidFill>
                  <a:srgbClr val="000000"/>
                </a:solidFill>
                <a:latin typeface="Open Sans"/>
              </a:rPr>
              <a:t>2012</a:t>
            </a:r>
          </a:p>
        </p:txBody>
      </p:sp>
      <p:grpSp>
        <p:nvGrpSpPr>
          <p:cNvPr id="60" name="Group 59"/>
          <p:cNvGrpSpPr/>
          <p:nvPr/>
        </p:nvGrpSpPr>
        <p:grpSpPr>
          <a:xfrm>
            <a:off x="1520979" y="1302224"/>
            <a:ext cx="3078871" cy="2836985"/>
            <a:chOff x="1140734" y="1135695"/>
            <a:chExt cx="2309153" cy="2127739"/>
          </a:xfrm>
        </p:grpSpPr>
        <p:cxnSp>
          <p:nvCxnSpPr>
            <p:cNvPr id="24" name="Straight Connector 23"/>
            <p:cNvCxnSpPr>
              <a:stCxn id="26" idx="0"/>
              <a:endCxn id="25" idx="2"/>
            </p:cNvCxnSpPr>
            <p:nvPr/>
          </p:nvCxnSpPr>
          <p:spPr>
            <a:xfrm flipH="1" flipV="1">
              <a:off x="1711234" y="2709523"/>
              <a:ext cx="3444" cy="341705"/>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299754" y="1885944"/>
              <a:ext cx="822960" cy="823579"/>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333" dirty="0">
                  <a:solidFill>
                    <a:srgbClr val="EAEAEA">
                      <a:lumMod val="50000"/>
                    </a:srgbClr>
                  </a:solidFill>
                  <a:latin typeface="Open Sans"/>
                </a:rPr>
                <a:t>Struts 2.3 Released</a:t>
              </a:r>
            </a:p>
          </p:txBody>
        </p:sp>
        <p:sp>
          <p:nvSpPr>
            <p:cNvPr id="26" name="Oval 25"/>
            <p:cNvSpPr/>
            <p:nvPr/>
          </p:nvSpPr>
          <p:spPr>
            <a:xfrm>
              <a:off x="1611808" y="3051228"/>
              <a:ext cx="205740" cy="20574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Open Sans"/>
              </a:endParaRPr>
            </a:p>
          </p:txBody>
        </p:sp>
        <p:sp>
          <p:nvSpPr>
            <p:cNvPr id="27" name="TextBox 26"/>
            <p:cNvSpPr txBox="1"/>
            <p:nvPr/>
          </p:nvSpPr>
          <p:spPr>
            <a:xfrm>
              <a:off x="1140734" y="1135695"/>
              <a:ext cx="1147889" cy="530915"/>
            </a:xfrm>
            <a:prstGeom prst="rect">
              <a:avLst/>
            </a:prstGeom>
            <a:noFill/>
          </p:spPr>
          <p:txBody>
            <a:bodyPr wrap="square" rtlCol="0">
              <a:spAutoFit/>
            </a:bodyPr>
            <a:lstStyle/>
            <a:p>
              <a:pPr algn="ctr" defTabSz="914377"/>
              <a:r>
                <a:rPr lang="en-US" sz="2000" dirty="0">
                  <a:solidFill>
                    <a:srgbClr val="000000"/>
                  </a:solidFill>
                  <a:latin typeface="Open Sans"/>
                </a:rPr>
                <a:t>November</a:t>
              </a:r>
              <a:br>
                <a:rPr lang="en-US" sz="2000" dirty="0">
                  <a:solidFill>
                    <a:srgbClr val="000000"/>
                  </a:solidFill>
                  <a:latin typeface="Open Sans"/>
                </a:rPr>
              </a:br>
              <a:r>
                <a:rPr lang="en-US" sz="2000" dirty="0">
                  <a:solidFill>
                    <a:srgbClr val="000000"/>
                  </a:solidFill>
                  <a:latin typeface="Open Sans"/>
                </a:rPr>
                <a:t>2012</a:t>
              </a:r>
            </a:p>
          </p:txBody>
        </p:sp>
        <p:cxnSp>
          <p:nvCxnSpPr>
            <p:cNvPr id="30" name="Straight Connector 29"/>
            <p:cNvCxnSpPr>
              <a:stCxn id="32" idx="0"/>
              <a:endCxn id="31" idx="2"/>
            </p:cNvCxnSpPr>
            <p:nvPr/>
          </p:nvCxnSpPr>
          <p:spPr>
            <a:xfrm flipH="1" flipV="1">
              <a:off x="2872498" y="2715989"/>
              <a:ext cx="3444" cy="341705"/>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461018" y="1892410"/>
              <a:ext cx="822960" cy="823579"/>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333" dirty="0">
                  <a:solidFill>
                    <a:srgbClr val="EAEAEA">
                      <a:lumMod val="50000"/>
                    </a:srgbClr>
                  </a:solidFill>
                  <a:latin typeface="Open Sans"/>
                </a:rPr>
                <a:t>Struts 2.5 Released</a:t>
              </a:r>
            </a:p>
          </p:txBody>
        </p:sp>
        <p:sp>
          <p:nvSpPr>
            <p:cNvPr id="32" name="Oval 31"/>
            <p:cNvSpPr/>
            <p:nvPr/>
          </p:nvSpPr>
          <p:spPr>
            <a:xfrm>
              <a:off x="2773072" y="3057694"/>
              <a:ext cx="205740" cy="20574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Open Sans"/>
              </a:endParaRPr>
            </a:p>
          </p:txBody>
        </p:sp>
        <p:sp>
          <p:nvSpPr>
            <p:cNvPr id="33" name="TextBox 32"/>
            <p:cNvSpPr txBox="1"/>
            <p:nvPr/>
          </p:nvSpPr>
          <p:spPr>
            <a:xfrm>
              <a:off x="2301998" y="1142161"/>
              <a:ext cx="1147889" cy="530915"/>
            </a:xfrm>
            <a:prstGeom prst="rect">
              <a:avLst/>
            </a:prstGeom>
            <a:noFill/>
          </p:spPr>
          <p:txBody>
            <a:bodyPr wrap="square" rtlCol="0">
              <a:spAutoFit/>
            </a:bodyPr>
            <a:lstStyle/>
            <a:p>
              <a:pPr algn="ctr" defTabSz="914377"/>
              <a:r>
                <a:rPr lang="en-US" sz="2000" dirty="0">
                  <a:solidFill>
                    <a:srgbClr val="000000"/>
                  </a:solidFill>
                  <a:latin typeface="Open Sans"/>
                </a:rPr>
                <a:t>May</a:t>
              </a:r>
              <a:br>
                <a:rPr lang="en-US" sz="2000" dirty="0">
                  <a:solidFill>
                    <a:srgbClr val="000000"/>
                  </a:solidFill>
                  <a:latin typeface="Open Sans"/>
                </a:rPr>
              </a:br>
              <a:r>
                <a:rPr lang="en-US" sz="2000" dirty="0">
                  <a:solidFill>
                    <a:srgbClr val="000000"/>
                  </a:solidFill>
                  <a:latin typeface="Open Sans"/>
                </a:rPr>
                <a:t>2016</a:t>
              </a:r>
            </a:p>
          </p:txBody>
        </p:sp>
      </p:grpSp>
      <p:grpSp>
        <p:nvGrpSpPr>
          <p:cNvPr id="64" name="Group 63"/>
          <p:cNvGrpSpPr/>
          <p:nvPr/>
        </p:nvGrpSpPr>
        <p:grpSpPr>
          <a:xfrm>
            <a:off x="4617685" y="1302223"/>
            <a:ext cx="1530519" cy="2828364"/>
            <a:chOff x="3463263" y="1135695"/>
            <a:chExt cx="1147889" cy="2121273"/>
          </a:xfrm>
        </p:grpSpPr>
        <p:grpSp>
          <p:nvGrpSpPr>
            <p:cNvPr id="61" name="Group 60"/>
            <p:cNvGrpSpPr/>
            <p:nvPr/>
          </p:nvGrpSpPr>
          <p:grpSpPr>
            <a:xfrm>
              <a:off x="3622283" y="1885944"/>
              <a:ext cx="822960" cy="1371024"/>
              <a:chOff x="3622283" y="1885944"/>
              <a:chExt cx="822960" cy="1371024"/>
            </a:xfrm>
          </p:grpSpPr>
          <p:cxnSp>
            <p:nvCxnSpPr>
              <p:cNvPr id="35" name="Straight Connector 34"/>
              <p:cNvCxnSpPr>
                <a:stCxn id="37" idx="0"/>
                <a:endCxn id="36" idx="2"/>
              </p:cNvCxnSpPr>
              <p:nvPr/>
            </p:nvCxnSpPr>
            <p:spPr>
              <a:xfrm flipH="1" flipV="1">
                <a:off x="4033763" y="2709523"/>
                <a:ext cx="3444" cy="341705"/>
              </a:xfrm>
              <a:prstGeom prst="line">
                <a:avLst/>
              </a:prstGeom>
              <a:ln w="28575">
                <a:solidFill>
                  <a:schemeClr val="accent5"/>
                </a:solidFill>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3622283" y="1885944"/>
                <a:ext cx="822960" cy="823579"/>
              </a:xfrm>
              <a:prstGeom prst="rect">
                <a:avLst/>
              </a:prstGeom>
              <a:solidFill>
                <a:schemeClr val="bg1"/>
              </a:solid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333" dirty="0">
                    <a:solidFill>
                      <a:srgbClr val="EAEAEA">
                        <a:lumMod val="50000"/>
                      </a:srgbClr>
                    </a:solidFill>
                    <a:latin typeface="Open Sans"/>
                  </a:rPr>
                  <a:t>Patches Available</a:t>
                </a:r>
              </a:p>
            </p:txBody>
          </p:sp>
          <p:sp>
            <p:nvSpPr>
              <p:cNvPr id="37" name="Oval 36"/>
              <p:cNvSpPr/>
              <p:nvPr/>
            </p:nvSpPr>
            <p:spPr>
              <a:xfrm>
                <a:off x="3934337" y="3051228"/>
                <a:ext cx="205740" cy="205740"/>
              </a:xfrm>
              <a:prstGeom prst="ellips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Open Sans"/>
                </a:endParaRPr>
              </a:p>
            </p:txBody>
          </p:sp>
        </p:grpSp>
        <p:sp>
          <p:nvSpPr>
            <p:cNvPr id="38" name="TextBox 37"/>
            <p:cNvSpPr txBox="1"/>
            <p:nvPr/>
          </p:nvSpPr>
          <p:spPr>
            <a:xfrm>
              <a:off x="3463263" y="1135695"/>
              <a:ext cx="1147889" cy="530915"/>
            </a:xfrm>
            <a:prstGeom prst="rect">
              <a:avLst/>
            </a:prstGeom>
            <a:noFill/>
          </p:spPr>
          <p:txBody>
            <a:bodyPr wrap="square" rtlCol="0">
              <a:spAutoFit/>
            </a:bodyPr>
            <a:lstStyle/>
            <a:p>
              <a:pPr algn="ctr" defTabSz="914377"/>
              <a:r>
                <a:rPr lang="en-US" sz="2000" dirty="0">
                  <a:solidFill>
                    <a:srgbClr val="000000"/>
                  </a:solidFill>
                  <a:latin typeface="Open Sans"/>
                </a:rPr>
                <a:t>March 6</a:t>
              </a:r>
              <a:br>
                <a:rPr lang="en-US" sz="2000" dirty="0">
                  <a:solidFill>
                    <a:srgbClr val="000000"/>
                  </a:solidFill>
                  <a:latin typeface="Open Sans"/>
                </a:rPr>
              </a:br>
              <a:r>
                <a:rPr lang="en-US" sz="2000" dirty="0">
                  <a:solidFill>
                    <a:srgbClr val="000000"/>
                  </a:solidFill>
                  <a:latin typeface="Open Sans"/>
                </a:rPr>
                <a:t>2017</a:t>
              </a:r>
            </a:p>
          </p:txBody>
        </p:sp>
      </p:grpSp>
      <p:grpSp>
        <p:nvGrpSpPr>
          <p:cNvPr id="65" name="Group 64"/>
          <p:cNvGrpSpPr/>
          <p:nvPr/>
        </p:nvGrpSpPr>
        <p:grpSpPr>
          <a:xfrm>
            <a:off x="6167773" y="1310844"/>
            <a:ext cx="3046603" cy="3287355"/>
            <a:chOff x="4625830" y="1142161"/>
            <a:chExt cx="2284952" cy="2465516"/>
          </a:xfrm>
        </p:grpSpPr>
        <p:sp>
          <p:nvSpPr>
            <p:cNvPr id="43" name="TextBox 42"/>
            <p:cNvSpPr txBox="1"/>
            <p:nvPr/>
          </p:nvSpPr>
          <p:spPr>
            <a:xfrm>
              <a:off x="4625830" y="1142161"/>
              <a:ext cx="1147889" cy="530914"/>
            </a:xfrm>
            <a:prstGeom prst="rect">
              <a:avLst/>
            </a:prstGeom>
            <a:noFill/>
          </p:spPr>
          <p:txBody>
            <a:bodyPr wrap="square" rtlCol="0">
              <a:spAutoFit/>
            </a:bodyPr>
            <a:lstStyle/>
            <a:p>
              <a:pPr algn="ctr" defTabSz="914377"/>
              <a:r>
                <a:rPr lang="en-US" sz="2000" dirty="0">
                  <a:solidFill>
                    <a:srgbClr val="000000"/>
                  </a:solidFill>
                  <a:latin typeface="Open Sans"/>
                </a:rPr>
                <a:t>March 7</a:t>
              </a:r>
              <a:br>
                <a:rPr lang="en-US" sz="2000" dirty="0">
                  <a:solidFill>
                    <a:srgbClr val="000000"/>
                  </a:solidFill>
                  <a:latin typeface="Open Sans"/>
                </a:rPr>
              </a:br>
              <a:r>
                <a:rPr lang="en-US" sz="2000" dirty="0">
                  <a:solidFill>
                    <a:srgbClr val="000000"/>
                  </a:solidFill>
                  <a:latin typeface="Open Sans"/>
                </a:rPr>
                <a:t>2017</a:t>
              </a:r>
            </a:p>
          </p:txBody>
        </p:sp>
        <p:pic>
          <p:nvPicPr>
            <p:cNvPr id="6" name="Picture 5"/>
            <p:cNvPicPr>
              <a:picLocks noChangeAspect="1"/>
            </p:cNvPicPr>
            <p:nvPr/>
          </p:nvPicPr>
          <p:blipFill>
            <a:blip r:embed="rId3"/>
            <a:stretch>
              <a:fillRect/>
            </a:stretch>
          </p:blipFill>
          <p:spPr>
            <a:xfrm>
              <a:off x="4945135" y="3164162"/>
              <a:ext cx="503766" cy="443515"/>
            </a:xfrm>
            <a:prstGeom prst="rect">
              <a:avLst/>
            </a:prstGeom>
          </p:spPr>
        </p:pic>
        <p:cxnSp>
          <p:nvCxnSpPr>
            <p:cNvPr id="40" name="Straight Connector 39"/>
            <p:cNvCxnSpPr>
              <a:stCxn id="42" idx="0"/>
              <a:endCxn id="41" idx="2"/>
            </p:cNvCxnSpPr>
            <p:nvPr/>
          </p:nvCxnSpPr>
          <p:spPr>
            <a:xfrm flipH="1" flipV="1">
              <a:off x="5196330" y="2715989"/>
              <a:ext cx="3444" cy="341705"/>
            </a:xfrm>
            <a:prstGeom prst="line">
              <a:avLst/>
            </a:prstGeom>
            <a:ln w="28575">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784850" y="1892410"/>
              <a:ext cx="822960" cy="823579"/>
            </a:xfrm>
            <a:prstGeom prst="rect">
              <a:avLst/>
            </a:prstGeom>
            <a:solidFill>
              <a:schemeClr val="bg1"/>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333" dirty="0">
                  <a:solidFill>
                    <a:srgbClr val="EAEAEA">
                      <a:lumMod val="50000"/>
                    </a:srgbClr>
                  </a:solidFill>
                  <a:latin typeface="Open Sans"/>
                </a:rPr>
                <a:t>Disclosure Published</a:t>
              </a:r>
            </a:p>
          </p:txBody>
        </p:sp>
        <p:sp>
          <p:nvSpPr>
            <p:cNvPr id="42" name="Oval 41"/>
            <p:cNvSpPr/>
            <p:nvPr/>
          </p:nvSpPr>
          <p:spPr>
            <a:xfrm>
              <a:off x="5096904" y="3057694"/>
              <a:ext cx="205740" cy="20574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Open Sans"/>
              </a:endParaRPr>
            </a:p>
          </p:txBody>
        </p:sp>
        <p:cxnSp>
          <p:nvCxnSpPr>
            <p:cNvPr id="46" name="Straight Connector 45"/>
            <p:cNvCxnSpPr>
              <a:stCxn id="48" idx="0"/>
              <a:endCxn id="47" idx="2"/>
            </p:cNvCxnSpPr>
            <p:nvPr/>
          </p:nvCxnSpPr>
          <p:spPr>
            <a:xfrm flipH="1" flipV="1">
              <a:off x="6333393" y="2715989"/>
              <a:ext cx="3444" cy="341705"/>
            </a:xfrm>
            <a:prstGeom prst="line">
              <a:avLst/>
            </a:prstGeom>
            <a:ln w="28575">
              <a:solidFill>
                <a:schemeClr val="accent2">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5921913" y="1892410"/>
              <a:ext cx="822960" cy="823579"/>
            </a:xfrm>
            <a:prstGeom prst="rect">
              <a:avLst/>
            </a:prstGeom>
            <a:solidFill>
              <a:schemeClr val="bg1"/>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333" dirty="0">
                  <a:solidFill>
                    <a:srgbClr val="EAEAEA">
                      <a:lumMod val="50000"/>
                    </a:srgbClr>
                  </a:solidFill>
                  <a:latin typeface="Open Sans"/>
                </a:rPr>
                <a:t>NVD Details</a:t>
              </a:r>
            </a:p>
          </p:txBody>
        </p:sp>
        <p:sp>
          <p:nvSpPr>
            <p:cNvPr id="48" name="Oval 47"/>
            <p:cNvSpPr/>
            <p:nvPr/>
          </p:nvSpPr>
          <p:spPr>
            <a:xfrm>
              <a:off x="6233967" y="3057694"/>
              <a:ext cx="205740" cy="205740"/>
            </a:xfrm>
            <a:prstGeom prst="ellipse">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Open Sans"/>
              </a:endParaRPr>
            </a:p>
          </p:txBody>
        </p:sp>
        <p:sp>
          <p:nvSpPr>
            <p:cNvPr id="49" name="TextBox 48"/>
            <p:cNvSpPr txBox="1"/>
            <p:nvPr/>
          </p:nvSpPr>
          <p:spPr>
            <a:xfrm>
              <a:off x="5762893" y="1142161"/>
              <a:ext cx="1147889" cy="530914"/>
            </a:xfrm>
            <a:prstGeom prst="rect">
              <a:avLst/>
            </a:prstGeom>
            <a:noFill/>
          </p:spPr>
          <p:txBody>
            <a:bodyPr wrap="square" rtlCol="0">
              <a:spAutoFit/>
            </a:bodyPr>
            <a:lstStyle/>
            <a:p>
              <a:pPr algn="ctr" defTabSz="914377"/>
              <a:r>
                <a:rPr lang="en-US" sz="2000" dirty="0">
                  <a:solidFill>
                    <a:srgbClr val="000000"/>
                  </a:solidFill>
                  <a:latin typeface="Open Sans"/>
                </a:rPr>
                <a:t>March 14</a:t>
              </a:r>
              <a:br>
                <a:rPr lang="en-US" sz="2000" dirty="0">
                  <a:solidFill>
                    <a:srgbClr val="000000"/>
                  </a:solidFill>
                  <a:latin typeface="Open Sans"/>
                </a:rPr>
              </a:br>
              <a:r>
                <a:rPr lang="en-US" sz="2000" dirty="0">
                  <a:solidFill>
                    <a:srgbClr val="000000"/>
                  </a:solidFill>
                  <a:latin typeface="Open Sans"/>
                </a:rPr>
                <a:t>2017</a:t>
              </a:r>
            </a:p>
          </p:txBody>
        </p:sp>
      </p:grpSp>
      <p:grpSp>
        <p:nvGrpSpPr>
          <p:cNvPr id="63" name="Group 62"/>
          <p:cNvGrpSpPr/>
          <p:nvPr/>
        </p:nvGrpSpPr>
        <p:grpSpPr>
          <a:xfrm>
            <a:off x="9220727" y="1302223"/>
            <a:ext cx="3037775" cy="3295136"/>
            <a:chOff x="6915545" y="1135695"/>
            <a:chExt cx="2278331" cy="2471352"/>
          </a:xfrm>
        </p:grpSpPr>
        <p:pic>
          <p:nvPicPr>
            <p:cNvPr id="8" name="Picture 7"/>
            <p:cNvPicPr>
              <a:picLocks noChangeAspect="1"/>
            </p:cNvPicPr>
            <p:nvPr/>
          </p:nvPicPr>
          <p:blipFill>
            <a:blip r:embed="rId4"/>
            <a:stretch>
              <a:fillRect/>
            </a:stretch>
          </p:blipFill>
          <p:spPr>
            <a:xfrm>
              <a:off x="7237606" y="3161859"/>
              <a:ext cx="503766" cy="445188"/>
            </a:xfrm>
            <a:prstGeom prst="rect">
              <a:avLst/>
            </a:prstGeom>
          </p:spPr>
        </p:pic>
        <p:cxnSp>
          <p:nvCxnSpPr>
            <p:cNvPr id="51" name="Straight Connector 50"/>
            <p:cNvCxnSpPr>
              <a:stCxn id="53" idx="0"/>
              <a:endCxn id="52" idx="2"/>
            </p:cNvCxnSpPr>
            <p:nvPr/>
          </p:nvCxnSpPr>
          <p:spPr>
            <a:xfrm flipH="1" flipV="1">
              <a:off x="7486045" y="2709523"/>
              <a:ext cx="3444" cy="341705"/>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7074565" y="1885944"/>
              <a:ext cx="822960" cy="823579"/>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333" dirty="0">
                  <a:solidFill>
                    <a:srgbClr val="EAEAEA">
                      <a:lumMod val="50000"/>
                    </a:srgbClr>
                  </a:solidFill>
                  <a:latin typeface="Open Sans"/>
                </a:rPr>
                <a:t>Hacks Successful</a:t>
              </a:r>
            </a:p>
          </p:txBody>
        </p:sp>
        <p:sp>
          <p:nvSpPr>
            <p:cNvPr id="53" name="Oval 52"/>
            <p:cNvSpPr/>
            <p:nvPr/>
          </p:nvSpPr>
          <p:spPr>
            <a:xfrm>
              <a:off x="7386619" y="3051228"/>
              <a:ext cx="205740" cy="20574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Open Sans"/>
              </a:endParaRPr>
            </a:p>
          </p:txBody>
        </p:sp>
        <p:sp>
          <p:nvSpPr>
            <p:cNvPr id="54" name="TextBox 53"/>
            <p:cNvSpPr txBox="1"/>
            <p:nvPr/>
          </p:nvSpPr>
          <p:spPr>
            <a:xfrm>
              <a:off x="6915545" y="1135695"/>
              <a:ext cx="1147889" cy="530915"/>
            </a:xfrm>
            <a:prstGeom prst="rect">
              <a:avLst/>
            </a:prstGeom>
            <a:noFill/>
          </p:spPr>
          <p:txBody>
            <a:bodyPr wrap="square" rtlCol="0">
              <a:spAutoFit/>
            </a:bodyPr>
            <a:lstStyle/>
            <a:p>
              <a:pPr algn="ctr" defTabSz="914377"/>
              <a:r>
                <a:rPr lang="en-US" sz="2000" dirty="0">
                  <a:solidFill>
                    <a:srgbClr val="000000"/>
                  </a:solidFill>
                  <a:latin typeface="Open Sans"/>
                </a:rPr>
                <a:t>May 13</a:t>
              </a:r>
              <a:br>
                <a:rPr lang="en-US" sz="2000" dirty="0">
                  <a:solidFill>
                    <a:srgbClr val="000000"/>
                  </a:solidFill>
                  <a:latin typeface="Open Sans"/>
                </a:rPr>
              </a:br>
              <a:r>
                <a:rPr lang="en-US" sz="2000" dirty="0">
                  <a:solidFill>
                    <a:srgbClr val="000000"/>
                  </a:solidFill>
                  <a:latin typeface="Open Sans"/>
                </a:rPr>
                <a:t>2017</a:t>
              </a:r>
            </a:p>
          </p:txBody>
        </p:sp>
        <p:cxnSp>
          <p:nvCxnSpPr>
            <p:cNvPr id="56" name="Straight Connector 55"/>
            <p:cNvCxnSpPr>
              <a:stCxn id="58" idx="0"/>
              <a:endCxn id="57" idx="2"/>
            </p:cNvCxnSpPr>
            <p:nvPr/>
          </p:nvCxnSpPr>
          <p:spPr>
            <a:xfrm flipH="1" flipV="1">
              <a:off x="8616487" y="2709523"/>
              <a:ext cx="3444" cy="341705"/>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8205007" y="1885944"/>
              <a:ext cx="822960" cy="823579"/>
            </a:xfrm>
            <a:prstGeom prst="rect">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r>
                <a:rPr lang="en-US" sz="1333" dirty="0">
                  <a:solidFill>
                    <a:srgbClr val="EAEAEA">
                      <a:lumMod val="50000"/>
                    </a:srgbClr>
                  </a:solidFill>
                  <a:latin typeface="Open Sans"/>
                </a:rPr>
                <a:t>Hacks Discovered</a:t>
              </a:r>
            </a:p>
          </p:txBody>
        </p:sp>
        <p:sp>
          <p:nvSpPr>
            <p:cNvPr id="58" name="Oval 57"/>
            <p:cNvSpPr/>
            <p:nvPr/>
          </p:nvSpPr>
          <p:spPr>
            <a:xfrm>
              <a:off x="8517061" y="3051228"/>
              <a:ext cx="205740" cy="205740"/>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endParaRPr lang="en-US" dirty="0">
                <a:solidFill>
                  <a:srgbClr val="FFFFFF"/>
                </a:solidFill>
                <a:latin typeface="Open Sans"/>
              </a:endParaRPr>
            </a:p>
          </p:txBody>
        </p:sp>
        <p:sp>
          <p:nvSpPr>
            <p:cNvPr id="59" name="TextBox 58"/>
            <p:cNvSpPr txBox="1"/>
            <p:nvPr/>
          </p:nvSpPr>
          <p:spPr>
            <a:xfrm>
              <a:off x="8045987" y="1135695"/>
              <a:ext cx="1147889" cy="530915"/>
            </a:xfrm>
            <a:prstGeom prst="rect">
              <a:avLst/>
            </a:prstGeom>
            <a:noFill/>
          </p:spPr>
          <p:txBody>
            <a:bodyPr wrap="square" rtlCol="0">
              <a:spAutoFit/>
            </a:bodyPr>
            <a:lstStyle/>
            <a:p>
              <a:pPr algn="ctr" defTabSz="914377"/>
              <a:r>
                <a:rPr lang="en-US" sz="2000" dirty="0">
                  <a:solidFill>
                    <a:srgbClr val="000000"/>
                  </a:solidFill>
                  <a:latin typeface="Open Sans"/>
                </a:rPr>
                <a:t>July 29</a:t>
              </a:r>
              <a:br>
                <a:rPr lang="en-US" sz="2000" dirty="0">
                  <a:solidFill>
                    <a:srgbClr val="000000"/>
                  </a:solidFill>
                  <a:latin typeface="Open Sans"/>
                </a:rPr>
              </a:br>
              <a:r>
                <a:rPr lang="en-US" sz="2000" dirty="0">
                  <a:solidFill>
                    <a:srgbClr val="000000"/>
                  </a:solidFill>
                  <a:latin typeface="Open Sans"/>
                </a:rPr>
                <a:t>2017</a:t>
              </a:r>
            </a:p>
          </p:txBody>
        </p:sp>
      </p:grpSp>
      <p:pic>
        <p:nvPicPr>
          <p:cNvPr id="9" name="Picture 8"/>
          <p:cNvPicPr>
            <a:picLocks noChangeAspect="1"/>
          </p:cNvPicPr>
          <p:nvPr/>
        </p:nvPicPr>
        <p:blipFill>
          <a:blip r:embed="rId5"/>
          <a:stretch>
            <a:fillRect/>
          </a:stretch>
        </p:blipFill>
        <p:spPr>
          <a:xfrm>
            <a:off x="1733008" y="4211265"/>
            <a:ext cx="9022280" cy="1579865"/>
          </a:xfrm>
          <a:prstGeom prst="rect">
            <a:avLst/>
          </a:prstGeom>
        </p:spPr>
      </p:pic>
      <p:pic>
        <p:nvPicPr>
          <p:cNvPr id="28" name="Picture 27"/>
          <p:cNvPicPr>
            <a:picLocks noChangeAspect="1"/>
          </p:cNvPicPr>
          <p:nvPr/>
        </p:nvPicPr>
        <p:blipFill>
          <a:blip r:embed="rId6"/>
          <a:stretch>
            <a:fillRect/>
          </a:stretch>
        </p:blipFill>
        <p:spPr>
          <a:xfrm>
            <a:off x="435092" y="4662882"/>
            <a:ext cx="11321816" cy="1148492"/>
          </a:xfrm>
          <a:prstGeom prst="rect">
            <a:avLst/>
          </a:prstGeom>
        </p:spPr>
      </p:pic>
      <p:pic>
        <p:nvPicPr>
          <p:cNvPr id="5" name="Picture 4"/>
          <p:cNvPicPr>
            <a:picLocks noChangeAspect="1"/>
          </p:cNvPicPr>
          <p:nvPr/>
        </p:nvPicPr>
        <p:blipFill>
          <a:blip r:embed="rId7"/>
          <a:stretch>
            <a:fillRect/>
          </a:stretch>
        </p:blipFill>
        <p:spPr>
          <a:xfrm>
            <a:off x="1892618" y="1424794"/>
            <a:ext cx="8478729" cy="4446701"/>
          </a:xfrm>
          <a:prstGeom prst="rect">
            <a:avLst/>
          </a:prstGeom>
        </p:spPr>
      </p:pic>
      <p:sp>
        <p:nvSpPr>
          <p:cNvPr id="62" name="Rounded Rectangle 14"/>
          <p:cNvSpPr/>
          <p:nvPr/>
        </p:nvSpPr>
        <p:spPr>
          <a:xfrm>
            <a:off x="2589647" y="1380182"/>
            <a:ext cx="7407880" cy="272729"/>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7" name="Rounded Rectangle 14"/>
          <p:cNvSpPr/>
          <p:nvPr/>
        </p:nvSpPr>
        <p:spPr>
          <a:xfrm>
            <a:off x="1980434" y="1661533"/>
            <a:ext cx="8017092" cy="253047"/>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68" name="Rounded Rectangle 14"/>
          <p:cNvSpPr/>
          <p:nvPr/>
        </p:nvSpPr>
        <p:spPr>
          <a:xfrm>
            <a:off x="1991685" y="1898758"/>
            <a:ext cx="838601" cy="274492"/>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7" name="Rounded Rectangle 14"/>
          <p:cNvSpPr/>
          <p:nvPr/>
        </p:nvSpPr>
        <p:spPr>
          <a:xfrm>
            <a:off x="6167773" y="2146573"/>
            <a:ext cx="3883355" cy="261667"/>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8" name="Rounded Rectangle 14"/>
          <p:cNvSpPr/>
          <p:nvPr/>
        </p:nvSpPr>
        <p:spPr>
          <a:xfrm>
            <a:off x="1936744" y="2394934"/>
            <a:ext cx="5133448" cy="249908"/>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9" name="Rounded Rectangle 14"/>
          <p:cNvSpPr/>
          <p:nvPr/>
        </p:nvSpPr>
        <p:spPr>
          <a:xfrm>
            <a:off x="2561791" y="3130101"/>
            <a:ext cx="7561355" cy="258937"/>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0" name="Rounded Rectangle 14"/>
          <p:cNvSpPr/>
          <p:nvPr/>
        </p:nvSpPr>
        <p:spPr>
          <a:xfrm>
            <a:off x="1923596" y="3388860"/>
            <a:ext cx="8199549" cy="224840"/>
          </a:xfrm>
          <a:prstGeom prst="roundRect">
            <a:avLst/>
          </a:prstGeom>
          <a:solidFill>
            <a:srgbClr val="FFFF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1" name="Rounded Rectangle 14"/>
          <p:cNvSpPr/>
          <p:nvPr/>
        </p:nvSpPr>
        <p:spPr>
          <a:xfrm>
            <a:off x="1932327" y="3648145"/>
            <a:ext cx="7074347" cy="236988"/>
          </a:xfrm>
          <a:prstGeom prst="roundRect">
            <a:avLst/>
          </a:prstGeom>
          <a:solidFill>
            <a:srgbClr val="FF0000">
              <a:alpha val="24000"/>
            </a:srgb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1380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1000"/>
                                        <p:tgtEl>
                                          <p:spTgt spid="60"/>
                                        </p:tgtEl>
                                      </p:cBhvr>
                                    </p:animEffect>
                                    <p:anim calcmode="lin" valueType="num">
                                      <p:cBhvr>
                                        <p:cTn id="13" dur="1000" fill="hold"/>
                                        <p:tgtEl>
                                          <p:spTgt spid="60"/>
                                        </p:tgtEl>
                                        <p:attrNameLst>
                                          <p:attrName>ppt_x</p:attrName>
                                        </p:attrNameLst>
                                      </p:cBhvr>
                                      <p:tavLst>
                                        <p:tav tm="0">
                                          <p:val>
                                            <p:strVal val="#ppt_x"/>
                                          </p:val>
                                        </p:tav>
                                        <p:tav tm="100000">
                                          <p:val>
                                            <p:strVal val="#ppt_x"/>
                                          </p:val>
                                        </p:tav>
                                      </p:tavLst>
                                    </p:anim>
                                    <p:anim calcmode="lin" valueType="num">
                                      <p:cBhvr>
                                        <p:cTn id="14" dur="1000" fill="hold"/>
                                        <p:tgtEl>
                                          <p:spTgt spid="60"/>
                                        </p:tgtEl>
                                        <p:attrNameLst>
                                          <p:attrName>ppt_y</p:attrName>
                                        </p:attrNameLst>
                                      </p:cBhvr>
                                      <p:tavLst>
                                        <p:tav tm="0">
                                          <p:val>
                                            <p:strVal val="#ppt_y+.1"/>
                                          </p:val>
                                        </p:tav>
                                        <p:tav tm="100000">
                                          <p:val>
                                            <p:strVal val="#ppt_y"/>
                                          </p:val>
                                        </p:tav>
                                      </p:tavLst>
                                    </p:anim>
                                  </p:childTnLst>
                                </p:cTn>
                              </p:par>
                              <p:par>
                                <p:cTn id="15" presetID="10" presetClass="exit" presetSubtype="0" fill="hold" nodeType="with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1000"/>
                                        <p:tgtEl>
                                          <p:spTgt spid="64"/>
                                        </p:tgtEl>
                                      </p:cBhvr>
                                    </p:animEffect>
                                    <p:anim calcmode="lin" valueType="num">
                                      <p:cBhvr>
                                        <p:cTn id="23" dur="1000" fill="hold"/>
                                        <p:tgtEl>
                                          <p:spTgt spid="64"/>
                                        </p:tgtEl>
                                        <p:attrNameLst>
                                          <p:attrName>ppt_x</p:attrName>
                                        </p:attrNameLst>
                                      </p:cBhvr>
                                      <p:tavLst>
                                        <p:tav tm="0">
                                          <p:val>
                                            <p:strVal val="#ppt_x"/>
                                          </p:val>
                                        </p:tav>
                                        <p:tav tm="100000">
                                          <p:val>
                                            <p:strVal val="#ppt_x"/>
                                          </p:val>
                                        </p:tav>
                                      </p:tavLst>
                                    </p:anim>
                                    <p:anim calcmode="lin" valueType="num">
                                      <p:cBhvr>
                                        <p:cTn id="24" dur="1000" fill="hold"/>
                                        <p:tgtEl>
                                          <p:spTgt spid="6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28"/>
                                        </p:tgtEl>
                                      </p:cBhvr>
                                    </p:animEffect>
                                    <p:set>
                                      <p:cBhvr>
                                        <p:cTn id="32" dur="1" fill="hold">
                                          <p:stCondLst>
                                            <p:cond delay="499"/>
                                          </p:stCondLst>
                                        </p:cTn>
                                        <p:tgtEl>
                                          <p:spTgt spid="28"/>
                                        </p:tgtEl>
                                        <p:attrNameLst>
                                          <p:attrName>style.visibility</p:attrName>
                                        </p:attrNameLst>
                                      </p:cBhvr>
                                      <p:to>
                                        <p:strVal val="hidden"/>
                                      </p:to>
                                    </p:set>
                                  </p:childTnLst>
                                </p:cTn>
                              </p:par>
                              <p:par>
                                <p:cTn id="33" presetID="42"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1000"/>
                                        <p:tgtEl>
                                          <p:spTgt spid="65"/>
                                        </p:tgtEl>
                                      </p:cBhvr>
                                    </p:animEffect>
                                    <p:anim calcmode="lin" valueType="num">
                                      <p:cBhvr>
                                        <p:cTn id="36" dur="1000" fill="hold"/>
                                        <p:tgtEl>
                                          <p:spTgt spid="65"/>
                                        </p:tgtEl>
                                        <p:attrNameLst>
                                          <p:attrName>ppt_x</p:attrName>
                                        </p:attrNameLst>
                                      </p:cBhvr>
                                      <p:tavLst>
                                        <p:tav tm="0">
                                          <p:val>
                                            <p:strVal val="#ppt_x"/>
                                          </p:val>
                                        </p:tav>
                                        <p:tav tm="100000">
                                          <p:val>
                                            <p:strVal val="#ppt_x"/>
                                          </p:val>
                                        </p:tav>
                                      </p:tavLst>
                                    </p:anim>
                                    <p:anim calcmode="lin" valueType="num">
                                      <p:cBhvr>
                                        <p:cTn id="37"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wipe(left)">
                                      <p:cBhvr>
                                        <p:cTn id="46" dur="500"/>
                                        <p:tgtEl>
                                          <p:spTgt spid="62"/>
                                        </p:tgtEl>
                                      </p:cBhvr>
                                    </p:animEffect>
                                  </p:childTnLst>
                                </p:cTn>
                              </p:par>
                            </p:childTnLst>
                          </p:cTn>
                        </p:par>
                        <p:par>
                          <p:cTn id="47" fill="hold">
                            <p:stCondLst>
                              <p:cond delay="1000"/>
                            </p:stCondLst>
                            <p:childTnLst>
                              <p:par>
                                <p:cTn id="48" presetID="22" presetClass="entr" presetSubtype="8" fill="hold" grpId="0" nodeType="after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500"/>
                                        <p:tgtEl>
                                          <p:spTgt spid="67"/>
                                        </p:tgtEl>
                                      </p:cBhvr>
                                    </p:animEffect>
                                  </p:childTnLst>
                                </p:cTn>
                              </p:par>
                            </p:childTnLst>
                          </p:cTn>
                        </p:par>
                        <p:par>
                          <p:cTn id="51" fill="hold">
                            <p:stCondLst>
                              <p:cond delay="1500"/>
                            </p:stCondLst>
                            <p:childTnLst>
                              <p:par>
                                <p:cTn id="52" presetID="22" presetClass="entr" presetSubtype="8" fill="hold" grpId="0" nodeType="after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wipe(left)">
                                      <p:cBhvr>
                                        <p:cTn id="54" dur="500"/>
                                        <p:tgtEl>
                                          <p:spTgt spid="68"/>
                                        </p:tgtEl>
                                      </p:cBhvr>
                                    </p:animEffect>
                                  </p:childTnLst>
                                </p:cTn>
                              </p:par>
                            </p:childTnLst>
                          </p:cTn>
                        </p:par>
                        <p:par>
                          <p:cTn id="55" fill="hold">
                            <p:stCondLst>
                              <p:cond delay="2000"/>
                            </p:stCondLst>
                            <p:childTnLst>
                              <p:par>
                                <p:cTn id="56" presetID="22" presetClass="entr" presetSubtype="8" fill="hold" grpId="0"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wipe(left)">
                                      <p:cBhvr>
                                        <p:cTn id="58" dur="500"/>
                                        <p:tgtEl>
                                          <p:spTgt spid="77"/>
                                        </p:tgtEl>
                                      </p:cBhvr>
                                    </p:animEffect>
                                  </p:childTnLst>
                                </p:cTn>
                              </p:par>
                            </p:childTnLst>
                          </p:cTn>
                        </p:par>
                        <p:par>
                          <p:cTn id="59" fill="hold">
                            <p:stCondLst>
                              <p:cond delay="2500"/>
                            </p:stCondLst>
                            <p:childTnLst>
                              <p:par>
                                <p:cTn id="60" presetID="22" presetClass="entr" presetSubtype="8" fill="hold" grpId="0" nodeType="after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wipe(left)">
                                      <p:cBhvr>
                                        <p:cTn id="62" dur="500"/>
                                        <p:tgtEl>
                                          <p:spTgt spid="78"/>
                                        </p:tgtEl>
                                      </p:cBhvr>
                                    </p:animEffect>
                                  </p:childTnLst>
                                </p:cTn>
                              </p:par>
                            </p:childTnLst>
                          </p:cTn>
                        </p:par>
                        <p:par>
                          <p:cTn id="63" fill="hold">
                            <p:stCondLst>
                              <p:cond delay="3000"/>
                            </p:stCondLst>
                            <p:childTnLst>
                              <p:par>
                                <p:cTn id="64" presetID="22" presetClass="entr" presetSubtype="8" fill="hold" grpId="0" nodeType="after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wipe(left)">
                                      <p:cBhvr>
                                        <p:cTn id="66" dur="500"/>
                                        <p:tgtEl>
                                          <p:spTgt spid="79"/>
                                        </p:tgtEl>
                                      </p:cBhvr>
                                    </p:animEffect>
                                  </p:childTnLst>
                                </p:cTn>
                              </p:par>
                            </p:childTnLst>
                          </p:cTn>
                        </p:par>
                        <p:par>
                          <p:cTn id="67" fill="hold">
                            <p:stCondLst>
                              <p:cond delay="3500"/>
                            </p:stCondLst>
                            <p:childTnLst>
                              <p:par>
                                <p:cTn id="68" presetID="22" presetClass="entr" presetSubtype="8" fill="hold" grpId="0" nodeType="after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wipe(left)">
                                      <p:cBhvr>
                                        <p:cTn id="70" dur="500"/>
                                        <p:tgtEl>
                                          <p:spTgt spid="80"/>
                                        </p:tgtEl>
                                      </p:cBhvr>
                                    </p:animEffect>
                                  </p:childTnLst>
                                </p:cTn>
                              </p:par>
                            </p:childTnLst>
                          </p:cTn>
                        </p:par>
                        <p:par>
                          <p:cTn id="71" fill="hold">
                            <p:stCondLst>
                              <p:cond delay="4000"/>
                            </p:stCondLst>
                            <p:childTnLst>
                              <p:par>
                                <p:cTn id="72" presetID="22" presetClass="entr" presetSubtype="8" fill="hold" grpId="0" nodeType="after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wipe(left)">
                                      <p:cBhvr>
                                        <p:cTn id="74" dur="500"/>
                                        <p:tgtEl>
                                          <p:spTgt spid="8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5"/>
                                        </p:tgtEl>
                                      </p:cBhvr>
                                    </p:animEffect>
                                    <p:set>
                                      <p:cBhvr>
                                        <p:cTn id="79" dur="1" fill="hold">
                                          <p:stCondLst>
                                            <p:cond delay="499"/>
                                          </p:stCondLst>
                                        </p:cTn>
                                        <p:tgtEl>
                                          <p:spTgt spid="5"/>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62"/>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67"/>
                                        </p:tgtEl>
                                        <p:attrNameLst>
                                          <p:attrName>style.visibility</p:attrName>
                                        </p:attrNameLst>
                                      </p:cBhvr>
                                      <p:to>
                                        <p:strVal val="hidden"/>
                                      </p:to>
                                    </p:set>
                                  </p:childTnLst>
                                </p:cTn>
                              </p:par>
                              <p:par>
                                <p:cTn id="84" presetID="1" presetClass="exit" presetSubtype="0" fill="hold" grpId="1" nodeType="withEffect">
                                  <p:stCondLst>
                                    <p:cond delay="0"/>
                                  </p:stCondLst>
                                  <p:childTnLst>
                                    <p:set>
                                      <p:cBhvr>
                                        <p:cTn id="85" dur="1" fill="hold">
                                          <p:stCondLst>
                                            <p:cond delay="0"/>
                                          </p:stCondLst>
                                        </p:cTn>
                                        <p:tgtEl>
                                          <p:spTgt spid="68"/>
                                        </p:tgtEl>
                                        <p:attrNameLst>
                                          <p:attrName>style.visibility</p:attrName>
                                        </p:attrNameLst>
                                      </p:cBhvr>
                                      <p:to>
                                        <p:strVal val="hidden"/>
                                      </p:to>
                                    </p:set>
                                  </p:childTnLst>
                                </p:cTn>
                              </p:par>
                              <p:par>
                                <p:cTn id="86" presetID="1" presetClass="exit" presetSubtype="0" fill="hold" grpId="1" nodeType="withEffect">
                                  <p:stCondLst>
                                    <p:cond delay="0"/>
                                  </p:stCondLst>
                                  <p:childTnLst>
                                    <p:set>
                                      <p:cBhvr>
                                        <p:cTn id="87" dur="1" fill="hold">
                                          <p:stCondLst>
                                            <p:cond delay="0"/>
                                          </p:stCondLst>
                                        </p:cTn>
                                        <p:tgtEl>
                                          <p:spTgt spid="77"/>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78"/>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79"/>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80"/>
                                        </p:tgtEl>
                                        <p:attrNameLst>
                                          <p:attrName>style.visibility</p:attrName>
                                        </p:attrNameLst>
                                      </p:cBhvr>
                                      <p:to>
                                        <p:strVal val="hidden"/>
                                      </p:to>
                                    </p:set>
                                  </p:childTnLst>
                                </p:cTn>
                              </p:par>
                              <p:par>
                                <p:cTn id="94" presetID="1" presetClass="exit" presetSubtype="0" fill="hold" grpId="1" nodeType="withEffect">
                                  <p:stCondLst>
                                    <p:cond delay="0"/>
                                  </p:stCondLst>
                                  <p:childTnLst>
                                    <p:set>
                                      <p:cBhvr>
                                        <p:cTn id="95" dur="1" fill="hold">
                                          <p:stCondLst>
                                            <p:cond delay="0"/>
                                          </p:stCondLst>
                                        </p:cTn>
                                        <p:tgtEl>
                                          <p:spTgt spid="81"/>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42" presetClass="entr" presetSubtype="0" fill="hold" nodeType="click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fade">
                                      <p:cBhvr>
                                        <p:cTn id="100" dur="1000"/>
                                        <p:tgtEl>
                                          <p:spTgt spid="63"/>
                                        </p:tgtEl>
                                      </p:cBhvr>
                                    </p:animEffect>
                                    <p:anim calcmode="lin" valueType="num">
                                      <p:cBhvr>
                                        <p:cTn id="101" dur="1000" fill="hold"/>
                                        <p:tgtEl>
                                          <p:spTgt spid="63"/>
                                        </p:tgtEl>
                                        <p:attrNameLst>
                                          <p:attrName>ppt_x</p:attrName>
                                        </p:attrNameLst>
                                      </p:cBhvr>
                                      <p:tavLst>
                                        <p:tav tm="0">
                                          <p:val>
                                            <p:strVal val="#ppt_x"/>
                                          </p:val>
                                        </p:tav>
                                        <p:tav tm="100000">
                                          <p:val>
                                            <p:strVal val="#ppt_x"/>
                                          </p:val>
                                        </p:tav>
                                      </p:tavLst>
                                    </p:anim>
                                    <p:anim calcmode="lin" valueType="num">
                                      <p:cBhvr>
                                        <p:cTn id="102"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76"/>
                                        </p:tgtEl>
                                        <p:attrNameLst>
                                          <p:attrName>style.visibility</p:attrName>
                                        </p:attrNameLst>
                                      </p:cBhvr>
                                      <p:to>
                                        <p:strVal val="visible"/>
                                      </p:to>
                                    </p:set>
                                    <p:animEffect transition="in" filter="wipe(down)">
                                      <p:cBhvr>
                                        <p:cTn id="107" dur="500"/>
                                        <p:tgtEl>
                                          <p:spTgt spid="76"/>
                                        </p:tgtEl>
                                      </p:cBhvr>
                                    </p:animEffect>
                                  </p:childTnLst>
                                </p:cTn>
                              </p:par>
                            </p:childTnLst>
                          </p:cTn>
                        </p:par>
                        <p:par>
                          <p:cTn id="108" fill="hold">
                            <p:stCondLst>
                              <p:cond delay="500"/>
                            </p:stCondLst>
                            <p:childTnLst>
                              <p:par>
                                <p:cTn id="109" presetID="22" presetClass="entr" presetSubtype="4" fill="hold" nodeType="afterEffect">
                                  <p:stCondLst>
                                    <p:cond delay="0"/>
                                  </p:stCondLst>
                                  <p:childTnLst>
                                    <p:set>
                                      <p:cBhvr>
                                        <p:cTn id="110" dur="1" fill="hold">
                                          <p:stCondLst>
                                            <p:cond delay="0"/>
                                          </p:stCondLst>
                                        </p:cTn>
                                        <p:tgtEl>
                                          <p:spTgt spid="72"/>
                                        </p:tgtEl>
                                        <p:attrNameLst>
                                          <p:attrName>style.visibility</p:attrName>
                                        </p:attrNameLst>
                                      </p:cBhvr>
                                      <p:to>
                                        <p:strVal val="visible"/>
                                      </p:to>
                                    </p:set>
                                    <p:animEffect transition="in" filter="wipe(down)">
                                      <p:cBhvr>
                                        <p:cTn id="111" dur="500"/>
                                        <p:tgtEl>
                                          <p:spTgt spid="72"/>
                                        </p:tgtEl>
                                      </p:cBhvr>
                                    </p:animEffect>
                                  </p:childTnLst>
                                </p:cTn>
                              </p:par>
                            </p:childTnLst>
                          </p:cTn>
                        </p:par>
                        <p:par>
                          <p:cTn id="112" fill="hold">
                            <p:stCondLst>
                              <p:cond delay="1000"/>
                            </p:stCondLst>
                            <p:childTnLst>
                              <p:par>
                                <p:cTn id="113" presetID="22" presetClass="entr" presetSubtype="4" fill="hold"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wipe(down)">
                                      <p:cBhvr>
                                        <p:cTn id="11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P spid="67" grpId="0" animBg="1"/>
      <p:bldP spid="67" grpId="1" animBg="1"/>
      <p:bldP spid="68" grpId="0" animBg="1"/>
      <p:bldP spid="68"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p:cNvSpPr/>
          <p:nvPr/>
        </p:nvSpPr>
        <p:spPr>
          <a:xfrm>
            <a:off x="1008786" y="1614350"/>
            <a:ext cx="4385187" cy="4414832"/>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4876800" bIns="731520" rtlCol="0" anchor="b" anchorCtr="0"/>
          <a:lstStyle/>
          <a:p>
            <a:pPr algn="ctr" defTabSz="609585"/>
            <a:endParaRPr lang="en-US" sz="1867" dirty="0">
              <a:solidFill>
                <a:srgbClr val="FFFFFF"/>
              </a:solidFill>
            </a:endParaRPr>
          </a:p>
        </p:txBody>
      </p:sp>
      <p:sp>
        <p:nvSpPr>
          <p:cNvPr id="2" name="Title 1"/>
          <p:cNvSpPr>
            <a:spLocks noGrp="1"/>
          </p:cNvSpPr>
          <p:nvPr>
            <p:ph type="title"/>
          </p:nvPr>
        </p:nvSpPr>
        <p:spPr/>
        <p:txBody>
          <a:bodyPr>
            <a:normAutofit/>
          </a:bodyPr>
          <a:lstStyle/>
          <a:p>
            <a:r>
              <a:rPr lang="en-US" dirty="0"/>
              <a:t>Security Analysis Isn't Only SAST/IAST/DAST</a:t>
            </a:r>
          </a:p>
        </p:txBody>
      </p:sp>
      <p:sp>
        <p:nvSpPr>
          <p:cNvPr id="51" name="Oval 50"/>
          <p:cNvSpPr/>
          <p:nvPr/>
        </p:nvSpPr>
        <p:spPr>
          <a:xfrm>
            <a:off x="880536" y="1510734"/>
            <a:ext cx="4621734" cy="4612800"/>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4876800" bIns="731520" rtlCol="0" anchor="b" anchorCtr="0"/>
          <a:lstStyle/>
          <a:p>
            <a:pPr algn="ctr" defTabSz="609585"/>
            <a:endParaRPr lang="en-US" sz="1867" dirty="0">
              <a:solidFill>
                <a:srgbClr val="FFFFFF"/>
              </a:solidFill>
            </a:endParaRPr>
          </a:p>
        </p:txBody>
      </p:sp>
      <p:pic>
        <p:nvPicPr>
          <p:cNvPr id="113" name="Picture 112"/>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3439873" y="3896213"/>
            <a:ext cx="637620" cy="637620"/>
          </a:xfrm>
          <a:prstGeom prst="rect">
            <a:avLst/>
          </a:prstGeom>
        </p:spPr>
      </p:pic>
      <p:pic>
        <p:nvPicPr>
          <p:cNvPr id="52" name="Picture 51"/>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3046407" y="1931943"/>
            <a:ext cx="637620" cy="637620"/>
          </a:xfrm>
          <a:prstGeom prst="rect">
            <a:avLst/>
          </a:prstGeom>
        </p:spPr>
      </p:pic>
      <p:pic>
        <p:nvPicPr>
          <p:cNvPr id="53" name="Picture 52"/>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1889356" y="2000549"/>
            <a:ext cx="637620" cy="637620"/>
          </a:xfrm>
          <a:prstGeom prst="rect">
            <a:avLst/>
          </a:prstGeom>
        </p:spPr>
      </p:pic>
      <p:pic>
        <p:nvPicPr>
          <p:cNvPr id="54" name="Picture 53"/>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4348475" y="2517060"/>
            <a:ext cx="637620" cy="637620"/>
          </a:xfrm>
          <a:prstGeom prst="rect">
            <a:avLst/>
          </a:prstGeom>
        </p:spPr>
      </p:pic>
      <p:sp>
        <p:nvSpPr>
          <p:cNvPr id="57" name="TextBox 56"/>
          <p:cNvSpPr txBox="1"/>
          <p:nvPr/>
        </p:nvSpPr>
        <p:spPr>
          <a:xfrm>
            <a:off x="1258498" y="4333902"/>
            <a:ext cx="3865811" cy="360026"/>
          </a:xfrm>
          <a:prstGeom prst="rect">
            <a:avLst/>
          </a:prstGeom>
          <a:noFill/>
        </p:spPr>
        <p:txBody>
          <a:bodyPr wrap="square" lIns="36000" tIns="36000" rIns="36000" bIns="36000" rtlCol="0" anchor="t" anchorCtr="0">
            <a:spAutoFit/>
          </a:bodyPr>
          <a:lstStyle/>
          <a:p>
            <a:pPr algn="ctr"/>
            <a:r>
              <a:rPr lang="en-US" sz="1867"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All possible security vulnerabilities</a:t>
            </a:r>
          </a:p>
        </p:txBody>
      </p:sp>
      <p:pic>
        <p:nvPicPr>
          <p:cNvPr id="39" name="Picture 38"/>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1730148" y="3945875"/>
            <a:ext cx="637620" cy="637620"/>
          </a:xfrm>
          <a:prstGeom prst="rect">
            <a:avLst/>
          </a:prstGeom>
        </p:spPr>
      </p:pic>
      <p:pic>
        <p:nvPicPr>
          <p:cNvPr id="40" name="Picture 39"/>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a:ext>
            </a:extLst>
          </a:blip>
          <a:stretch>
            <a:fillRect/>
          </a:stretch>
        </p:blipFill>
        <p:spPr>
          <a:xfrm>
            <a:off x="4613872" y="3646118"/>
            <a:ext cx="637620" cy="637620"/>
          </a:xfrm>
          <a:prstGeom prst="rect">
            <a:avLst/>
          </a:prstGeom>
        </p:spPr>
      </p:pic>
      <p:pic>
        <p:nvPicPr>
          <p:cNvPr id="41" name="Picture 40"/>
          <p:cNvPicPr>
            <a:picLocks noChangeAspect="1"/>
          </p:cNvPicPr>
          <p:nvPr/>
        </p:nvPicPr>
        <p:blipFill>
          <a:blip r:embed="rId3" cstate="print">
            <a:duotone>
              <a:prstClr val="black"/>
              <a:schemeClr val="accent3">
                <a:tint val="45000"/>
                <a:satMod val="400000"/>
              </a:schemeClr>
            </a:duotone>
            <a:extLst>
              <a:ext uri="{28A0092B-C50C-407E-A947-70E740481C1C}">
                <a14:useLocalDpi xmlns:a14="http://schemas.microsoft.com/office/drawing/2010/main"/>
              </a:ext>
            </a:extLst>
          </a:blip>
          <a:stretch>
            <a:fillRect/>
          </a:stretch>
        </p:blipFill>
        <p:spPr>
          <a:xfrm>
            <a:off x="2456171" y="2900562"/>
            <a:ext cx="637620" cy="637620"/>
          </a:xfrm>
          <a:prstGeom prst="rect">
            <a:avLst/>
          </a:prstGeom>
        </p:spPr>
      </p:pic>
      <p:grpSp>
        <p:nvGrpSpPr>
          <p:cNvPr id="4" name="Group 3"/>
          <p:cNvGrpSpPr/>
          <p:nvPr/>
        </p:nvGrpSpPr>
        <p:grpSpPr>
          <a:xfrm>
            <a:off x="1803881" y="1605559"/>
            <a:ext cx="10005216" cy="2356309"/>
            <a:chOff x="1803881" y="1605559"/>
            <a:chExt cx="10005216" cy="2356309"/>
          </a:xfrm>
        </p:grpSpPr>
        <p:sp>
          <p:nvSpPr>
            <p:cNvPr id="73" name="TextBox 72"/>
            <p:cNvSpPr txBox="1"/>
            <p:nvPr/>
          </p:nvSpPr>
          <p:spPr>
            <a:xfrm>
              <a:off x="6096000" y="1605559"/>
              <a:ext cx="5713097" cy="1385627"/>
            </a:xfrm>
            <a:prstGeom prst="rect">
              <a:avLst/>
            </a:prstGeom>
            <a:noFill/>
          </p:spPr>
          <p:txBody>
            <a:bodyPr wrap="square" lIns="36000" tIns="36000" rIns="36000" bIns="36000" rtlCol="0" anchor="t" anchorCtr="0">
              <a:spAutoFit/>
            </a:bodyPr>
            <a:lstStyle/>
            <a:p>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Static, Injection and Dynamic Analysis </a:t>
              </a:r>
            </a:p>
            <a:p>
              <a:pPr marL="342900" indent="-342900">
                <a:buFontTx/>
                <a:buChar char="-"/>
              </a:pPr>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Discover common security patterns</a:t>
              </a:r>
            </a:p>
            <a:p>
              <a:pPr marL="342900" indent="-342900">
                <a:buFontTx/>
                <a:buChar char="-"/>
              </a:pPr>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Challenged by nuanced bugs</a:t>
              </a:r>
            </a:p>
            <a:p>
              <a:pPr marL="342900" indent="-342900">
                <a:buFontTx/>
                <a:buChar char="-"/>
              </a:pPr>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Focuses on your code; not upstream</a:t>
              </a:r>
            </a:p>
          </p:txBody>
        </p:sp>
        <p:grpSp>
          <p:nvGrpSpPr>
            <p:cNvPr id="3" name="Group 2"/>
            <p:cNvGrpSpPr/>
            <p:nvPr/>
          </p:nvGrpSpPr>
          <p:grpSpPr>
            <a:xfrm>
              <a:off x="1803881" y="2299912"/>
              <a:ext cx="2794998" cy="1661956"/>
              <a:chOff x="7547557" y="2748969"/>
              <a:chExt cx="2794998" cy="1661956"/>
            </a:xfrm>
          </p:grpSpPr>
          <p:sp>
            <p:nvSpPr>
              <p:cNvPr id="97" name="Oval 96"/>
              <p:cNvSpPr/>
              <p:nvPr/>
            </p:nvSpPr>
            <p:spPr>
              <a:xfrm>
                <a:off x="7547557" y="2748969"/>
                <a:ext cx="1705891" cy="1661956"/>
              </a:xfrm>
              <a:prstGeom prst="ellipse">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8" name="Oval 97"/>
              <p:cNvSpPr/>
              <p:nvPr/>
            </p:nvSpPr>
            <p:spPr>
              <a:xfrm>
                <a:off x="8636664" y="2748969"/>
                <a:ext cx="1705891" cy="1661956"/>
              </a:xfrm>
              <a:prstGeom prst="ellipse">
                <a:avLst/>
              </a:prstGeom>
              <a:solidFill>
                <a:schemeClr val="accent1">
                  <a:lumMod val="40000"/>
                  <a:lumOff val="6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5" name="Picture 2" descr="http://www.veracode.com/sites/default/files/logo-veracode.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15298" y="3175790"/>
                <a:ext cx="1112459" cy="170381"/>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https://www.whitehatsec.com/wp-content/themes/whitehat/images/whs-logo.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87460" y="3988751"/>
                <a:ext cx="1333975" cy="221116"/>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6" descr="https://fortify.di2e.net/ssc/images/fortify_logo.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39458" y="3584706"/>
                <a:ext cx="1226036" cy="31994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 descr="http://www.e-spincorp.com/espinv3/images/images/logo_IBM_appscan_300x.png"/>
              <p:cNvPicPr>
                <a:picLocks noChangeAspect="1" noChangeArrowheads="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9105502" y="2893145"/>
                <a:ext cx="921661" cy="89493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8" cstate="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9607501" y="3601850"/>
                <a:ext cx="344516" cy="329391"/>
              </a:xfrm>
              <a:prstGeom prst="rect">
                <a:avLst/>
              </a:prstGeom>
            </p:spPr>
          </p:pic>
        </p:grpSp>
      </p:grpSp>
      <p:grpSp>
        <p:nvGrpSpPr>
          <p:cNvPr id="13" name="Group 12"/>
          <p:cNvGrpSpPr/>
          <p:nvPr/>
        </p:nvGrpSpPr>
        <p:grpSpPr>
          <a:xfrm>
            <a:off x="1330089" y="3814785"/>
            <a:ext cx="10636533" cy="2182071"/>
            <a:chOff x="1330089" y="3814785"/>
            <a:chExt cx="10636533" cy="2182071"/>
          </a:xfrm>
        </p:grpSpPr>
        <p:sp>
          <p:nvSpPr>
            <p:cNvPr id="110" name="TextBox 109"/>
            <p:cNvSpPr txBox="1"/>
            <p:nvPr/>
          </p:nvSpPr>
          <p:spPr>
            <a:xfrm>
              <a:off x="6099223" y="3814785"/>
              <a:ext cx="5867399" cy="1201272"/>
            </a:xfrm>
            <a:prstGeom prst="rect">
              <a:avLst/>
            </a:prstGeom>
            <a:noFill/>
          </p:spPr>
          <p:txBody>
            <a:bodyPr wrap="square" lIns="36000" tIns="36000" rIns="36000" bIns="36000" rtlCol="0">
              <a:noAutofit/>
            </a:bodyPr>
            <a:lstStyle/>
            <a:p>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Vulnerability Analysis</a:t>
              </a:r>
            </a:p>
            <a:p>
              <a:pPr marL="342900" indent="-342900">
                <a:buFontTx/>
                <a:buChar char="-"/>
              </a:pPr>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Identifies vulnerable dependencies</a:t>
              </a:r>
            </a:p>
            <a:p>
              <a:pPr marL="342900" indent="-342900">
                <a:buFontTx/>
                <a:buChar char="-"/>
              </a:pPr>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3000+ disclosures in 2015</a:t>
              </a:r>
            </a:p>
            <a:p>
              <a:pPr marL="342900" indent="-342900">
                <a:buFontTx/>
                <a:buChar char="-"/>
              </a:pPr>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4000+ disclosures in 2016</a:t>
              </a:r>
            </a:p>
            <a:p>
              <a:pPr marL="342900" indent="-342900">
                <a:buFontTx/>
                <a:buChar char="-"/>
              </a:pPr>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13,000+ disclosures through Nov 2017</a:t>
              </a:r>
            </a:p>
            <a:p>
              <a:pPr marL="342900" indent="-342900">
                <a:buFontTx/>
                <a:buChar char="-"/>
              </a:pPr>
              <a:r>
                <a:rPr lang="en-US" sz="2133"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rPr>
                <a:t>Most vulnerabilities found by researchers</a:t>
              </a:r>
            </a:p>
          </p:txBody>
        </p:sp>
        <p:grpSp>
          <p:nvGrpSpPr>
            <p:cNvPr id="12" name="Group 11"/>
            <p:cNvGrpSpPr/>
            <p:nvPr/>
          </p:nvGrpSpPr>
          <p:grpSpPr>
            <a:xfrm>
              <a:off x="1330089" y="4697672"/>
              <a:ext cx="3691146" cy="1299184"/>
              <a:chOff x="1330089" y="4697672"/>
              <a:chExt cx="3691146" cy="1299184"/>
            </a:xfrm>
          </p:grpSpPr>
          <p:grpSp>
            <p:nvGrpSpPr>
              <p:cNvPr id="77" name="Group 76"/>
              <p:cNvGrpSpPr/>
              <p:nvPr/>
            </p:nvGrpSpPr>
            <p:grpSpPr>
              <a:xfrm>
                <a:off x="3989190" y="5181657"/>
                <a:ext cx="521548" cy="538474"/>
                <a:chOff x="6960048" y="1333499"/>
                <a:chExt cx="1457325" cy="1457325"/>
              </a:xfrm>
            </p:grpSpPr>
            <p:sp>
              <p:nvSpPr>
                <p:cNvPr id="78" name="Oval 77"/>
                <p:cNvSpPr/>
                <p:nvPr/>
              </p:nvSpPr>
              <p:spPr>
                <a:xfrm>
                  <a:off x="6960048" y="1333499"/>
                  <a:ext cx="1457325" cy="14573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ysClr val="windowText" lastClr="000000"/>
                    </a:solidFill>
                  </a:endParaRPr>
                </a:p>
              </p:txBody>
            </p:sp>
            <p:pic>
              <p:nvPicPr>
                <p:cNvPr id="79" name="Picture 2" descr="https://upload.wikimedia.org/wikipedia/commons/4/44/Shellshock-bu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257975" y="1514480"/>
                  <a:ext cx="909330" cy="9699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1910307" y="5189145"/>
                <a:ext cx="521548" cy="538474"/>
                <a:chOff x="6960048" y="2924758"/>
                <a:chExt cx="1457325" cy="1457325"/>
              </a:xfrm>
            </p:grpSpPr>
            <p:sp>
              <p:nvSpPr>
                <p:cNvPr id="81" name="Oval 80"/>
                <p:cNvSpPr/>
                <p:nvPr/>
              </p:nvSpPr>
              <p:spPr>
                <a:xfrm>
                  <a:off x="6960048" y="2924758"/>
                  <a:ext cx="1457325" cy="14573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ysClr val="windowText" lastClr="000000"/>
                    </a:solidFill>
                  </a:endParaRPr>
                </a:p>
              </p:txBody>
            </p:sp>
            <p:pic>
              <p:nvPicPr>
                <p:cNvPr id="82" name="Picture 8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7101679" y="3064701"/>
                  <a:ext cx="1207968" cy="1207968"/>
                </a:xfrm>
                <a:prstGeom prst="rect">
                  <a:avLst/>
                </a:prstGeom>
              </p:spPr>
            </p:pic>
          </p:grpSp>
          <p:grpSp>
            <p:nvGrpSpPr>
              <p:cNvPr id="83" name="Group 82"/>
              <p:cNvGrpSpPr/>
              <p:nvPr/>
            </p:nvGrpSpPr>
            <p:grpSpPr>
              <a:xfrm>
                <a:off x="4499687" y="4697672"/>
                <a:ext cx="521548" cy="538474"/>
                <a:chOff x="5221827" y="3180897"/>
                <a:chExt cx="1457325" cy="1457325"/>
              </a:xfrm>
            </p:grpSpPr>
            <p:sp>
              <p:nvSpPr>
                <p:cNvPr id="84" name="Oval 83"/>
                <p:cNvSpPr/>
                <p:nvPr/>
              </p:nvSpPr>
              <p:spPr>
                <a:xfrm>
                  <a:off x="5221827" y="3180897"/>
                  <a:ext cx="1457325" cy="14573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ysClr val="windowText" lastClr="000000"/>
                    </a:solidFill>
                  </a:endParaRPr>
                </a:p>
              </p:txBody>
            </p:sp>
            <p:pic>
              <p:nvPicPr>
                <p:cNvPr id="85" name="Picture 8" descr="http://i.nextmedia.com.au/News/ghost.png"/>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100000" l="0" r="96825">
                              <a14:foregroundMark x1="68155" y1="59855" x2="68155" y2="59855"/>
                              <a14:foregroundMark x1="80357" y1="64419" x2="80357" y2="64419"/>
                            </a14:backgroundRemoval>
                          </a14:imgEffect>
                        </a14:imgLayer>
                      </a14:imgProps>
                    </a:ext>
                    <a:ext uri="{28A0092B-C50C-407E-A947-70E740481C1C}">
                      <a14:useLocalDpi xmlns:a14="http://schemas.microsoft.com/office/drawing/2010/main"/>
                    </a:ext>
                  </a:extLst>
                </a:blip>
                <a:srcRect/>
                <a:stretch>
                  <a:fillRect/>
                </a:stretch>
              </p:blipFill>
              <p:spPr bwMode="auto">
                <a:xfrm>
                  <a:off x="5508969" y="3521260"/>
                  <a:ext cx="812043" cy="77659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1330089" y="4697672"/>
                <a:ext cx="610990" cy="538474"/>
                <a:chOff x="2962003" y="2750727"/>
                <a:chExt cx="1707248" cy="1457325"/>
              </a:xfrm>
            </p:grpSpPr>
            <p:sp>
              <p:nvSpPr>
                <p:cNvPr id="87" name="Oval 86"/>
                <p:cNvSpPr/>
                <p:nvPr/>
              </p:nvSpPr>
              <p:spPr>
                <a:xfrm>
                  <a:off x="3115482" y="2750727"/>
                  <a:ext cx="1457325" cy="14573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ysClr val="windowText" lastClr="000000"/>
                    </a:solidFill>
                  </a:endParaRPr>
                </a:p>
              </p:txBody>
            </p:sp>
            <p:pic>
              <p:nvPicPr>
                <p:cNvPr id="88" name="Picture 10" descr="https://fortunedotcom.files.wordpress.com/2015/05/venom_logo.png?w=800"/>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2962003" y="2997270"/>
                  <a:ext cx="1707248" cy="10670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p:cNvGrpSpPr/>
              <p:nvPr/>
            </p:nvGrpSpPr>
            <p:grpSpPr>
              <a:xfrm>
                <a:off x="3290644" y="5458382"/>
                <a:ext cx="521548" cy="538474"/>
                <a:chOff x="5086350" y="1333500"/>
                <a:chExt cx="1457325" cy="1457325"/>
              </a:xfrm>
            </p:grpSpPr>
            <p:sp>
              <p:nvSpPr>
                <p:cNvPr id="75" name="Oval 74"/>
                <p:cNvSpPr/>
                <p:nvPr/>
              </p:nvSpPr>
              <p:spPr>
                <a:xfrm>
                  <a:off x="5086350" y="1333500"/>
                  <a:ext cx="1457325" cy="145732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ysClr val="windowText" lastClr="000000"/>
                    </a:solidFill>
                  </a:endParaRPr>
                </a:p>
              </p:txBody>
            </p:sp>
            <p:pic>
              <p:nvPicPr>
                <p:cNvPr id="76" name="Picture 2" descr="https://upload.wikimedia.org/wikipedia/commons/thumb/d/dc/Heartbleed.svg/220px-Heartbleed.svg.pn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400860" y="1667702"/>
                  <a:ext cx="857036" cy="10245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2590567" y="5458382"/>
                <a:ext cx="521548" cy="538474"/>
                <a:chOff x="2944867" y="4839157"/>
                <a:chExt cx="521548" cy="538474"/>
              </a:xfrm>
            </p:grpSpPr>
            <p:sp>
              <p:nvSpPr>
                <p:cNvPr id="42" name="Oval 41"/>
                <p:cNvSpPr/>
                <p:nvPr/>
              </p:nvSpPr>
              <p:spPr>
                <a:xfrm>
                  <a:off x="2944867" y="4839157"/>
                  <a:ext cx="521548" cy="53847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ysClr val="windowText" lastClr="000000"/>
                    </a:solidFill>
                  </a:endParaRPr>
                </a:p>
              </p:txBody>
            </p:sp>
            <p:pic>
              <p:nvPicPr>
                <p:cNvPr id="5" name="Pictur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055391" y="4919022"/>
                  <a:ext cx="294819" cy="363769"/>
                </a:xfrm>
                <a:prstGeom prst="rect">
                  <a:avLst/>
                </a:prstGeom>
              </p:spPr>
            </p:pic>
          </p:grpSp>
        </p:grpSp>
      </p:grpSp>
    </p:spTree>
    <p:extLst>
      <p:ext uri="{BB962C8B-B14F-4D97-AF65-F5344CB8AC3E}">
        <p14:creationId xmlns:p14="http://schemas.microsoft.com/office/powerpoint/2010/main" val="268359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1DA3BE-E522-4DC5-BF01-A86D4419D375}"/>
              </a:ext>
            </a:extLst>
          </p:cNvPr>
          <p:cNvSpPr>
            <a:spLocks noGrp="1"/>
          </p:cNvSpPr>
          <p:nvPr>
            <p:ph type="title"/>
          </p:nvPr>
        </p:nvSpPr>
        <p:spPr>
          <a:xfrm>
            <a:off x="3891517" y="1709745"/>
            <a:ext cx="7964984" cy="2852737"/>
          </a:xfrm>
        </p:spPr>
        <p:txBody>
          <a:bodyPr/>
          <a:lstStyle/>
          <a:p>
            <a:r>
              <a:rPr lang="en-US" dirty="0"/>
              <a:t>Review: Container Build and Deployment Process</a:t>
            </a:r>
          </a:p>
        </p:txBody>
      </p:sp>
      <p:sp>
        <p:nvSpPr>
          <p:cNvPr id="5" name="Text Placeholder 4">
            <a:extLst>
              <a:ext uri="{FF2B5EF4-FFF2-40B4-BE49-F238E27FC236}">
                <a16:creationId xmlns:a16="http://schemas.microsoft.com/office/drawing/2014/main" id="{9A402FE0-A3B0-47B4-8E91-B373C643F2C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01808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2864925" y="5832142"/>
            <a:ext cx="7030065" cy="369332"/>
          </a:xfrm>
          <a:prstGeom prst="rect">
            <a:avLst/>
          </a:prstGeom>
          <a:noFill/>
        </p:spPr>
        <p:txBody>
          <a:bodyPr wrap="square" rtlCol="0">
            <a:spAutoFit/>
          </a:bodyPr>
          <a:lstStyle/>
          <a:p>
            <a:pPr algn="ctr"/>
            <a:r>
              <a:rPr lang="en-US" dirty="0"/>
              <a:t>Heartbleed: Why in 2017?</a:t>
            </a:r>
          </a:p>
        </p:txBody>
      </p:sp>
      <p:sp>
        <p:nvSpPr>
          <p:cNvPr id="6" name="Title 5"/>
          <p:cNvSpPr>
            <a:spLocks noGrp="1"/>
          </p:cNvSpPr>
          <p:nvPr>
            <p:ph type="title"/>
          </p:nvPr>
        </p:nvSpPr>
        <p:spPr/>
        <p:txBody>
          <a:bodyPr/>
          <a:lstStyle/>
          <a:p>
            <a:r>
              <a:rPr lang="en-US" dirty="0"/>
              <a:t>Don’t Give Attackers Opportunities</a:t>
            </a:r>
          </a:p>
        </p:txBody>
      </p:sp>
      <p:pic>
        <p:nvPicPr>
          <p:cNvPr id="13" name="Picture 12"/>
          <p:cNvPicPr>
            <a:picLocks noChangeAspect="1"/>
          </p:cNvPicPr>
          <p:nvPr/>
        </p:nvPicPr>
        <p:blipFill>
          <a:blip r:embed="rId2"/>
          <a:stretch>
            <a:fillRect/>
          </a:stretch>
        </p:blipFill>
        <p:spPr>
          <a:xfrm>
            <a:off x="504391" y="1610810"/>
            <a:ext cx="4928503" cy="365760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19500000" rev="0"/>
            </a:camera>
            <a:lightRig rig="soft" dir="t"/>
          </a:scene3d>
          <a:sp3d contourW="12700" prstMaterial="matte">
            <a:bevelT w="63500" h="50800"/>
            <a:contourClr>
              <a:srgbClr val="C0C0C0"/>
            </a:contourClr>
          </a:sp3d>
        </p:spPr>
      </p:pic>
      <p:pic>
        <p:nvPicPr>
          <p:cNvPr id="14" name="Picture 13"/>
          <p:cNvPicPr>
            <a:picLocks noChangeAspect="1"/>
          </p:cNvPicPr>
          <p:nvPr/>
        </p:nvPicPr>
        <p:blipFill>
          <a:blip r:embed="rId2"/>
          <a:stretch>
            <a:fillRect/>
          </a:stretch>
        </p:blipFill>
        <p:spPr>
          <a:xfrm>
            <a:off x="3236918" y="1399961"/>
            <a:ext cx="5697998" cy="4228667"/>
          </a:xfrm>
          <a:prstGeom prst="rect">
            <a:avLst/>
          </a:prstGeom>
          <a:ln>
            <a:noFill/>
          </a:ln>
          <a:effectLst>
            <a:outerShdw blurRad="292100" dist="139700" dir="2700000" algn="tl" rotWithShape="0">
              <a:srgbClr val="333333">
                <a:alpha val="65000"/>
              </a:srgbClr>
            </a:outerShdw>
          </a:effectLst>
        </p:spPr>
      </p:pic>
      <p:sp>
        <p:nvSpPr>
          <p:cNvPr id="16" name="TextBox 15"/>
          <p:cNvSpPr txBox="1"/>
          <p:nvPr/>
        </p:nvSpPr>
        <p:spPr>
          <a:xfrm>
            <a:off x="2570885" y="5832142"/>
            <a:ext cx="7618144" cy="369332"/>
          </a:xfrm>
          <a:prstGeom prst="rect">
            <a:avLst/>
          </a:prstGeom>
          <a:noFill/>
        </p:spPr>
        <p:txBody>
          <a:bodyPr wrap="square" rtlCol="0">
            <a:spAutoFit/>
          </a:bodyPr>
          <a:lstStyle/>
          <a:p>
            <a:pPr algn="ctr"/>
            <a:r>
              <a:rPr lang="en-US" dirty="0" err="1"/>
              <a:t>OpenSSH</a:t>
            </a:r>
            <a:r>
              <a:rPr lang="en-US" dirty="0"/>
              <a:t> (CVE-2004-1653): </a:t>
            </a:r>
            <a:r>
              <a:rPr lang="en-US" dirty="0" err="1"/>
              <a:t>AllowTCPForwarding</a:t>
            </a:r>
            <a:r>
              <a:rPr lang="en-US" dirty="0"/>
              <a:t> creates open </a:t>
            </a:r>
            <a:r>
              <a:rPr lang="en-US" dirty="0" err="1"/>
              <a:t>IoT</a:t>
            </a:r>
            <a:r>
              <a:rPr lang="en-US" dirty="0"/>
              <a:t> proxy</a:t>
            </a:r>
          </a:p>
        </p:txBody>
      </p:sp>
      <p:sp>
        <p:nvSpPr>
          <p:cNvPr id="17" name="TextBox 16"/>
          <p:cNvSpPr txBox="1"/>
          <p:nvPr/>
        </p:nvSpPr>
        <p:spPr>
          <a:xfrm>
            <a:off x="2864925" y="5832142"/>
            <a:ext cx="7030065" cy="369332"/>
          </a:xfrm>
          <a:prstGeom prst="rect">
            <a:avLst/>
          </a:prstGeom>
          <a:noFill/>
        </p:spPr>
        <p:txBody>
          <a:bodyPr wrap="square" rtlCol="0">
            <a:spAutoFit/>
          </a:bodyPr>
          <a:lstStyle/>
          <a:p>
            <a:pPr algn="ctr"/>
            <a:r>
              <a:rPr lang="en-US" dirty="0"/>
              <a:t>Apache Struts (CVE-2017-5638): Vulnerability response time matters</a:t>
            </a:r>
          </a:p>
        </p:txBody>
      </p:sp>
      <p:pic>
        <p:nvPicPr>
          <p:cNvPr id="2" name="Picture 1"/>
          <p:cNvPicPr>
            <a:picLocks noChangeAspect="1"/>
          </p:cNvPicPr>
          <p:nvPr/>
        </p:nvPicPr>
        <p:blipFill>
          <a:blip r:embed="rId3"/>
          <a:stretch>
            <a:fillRect/>
          </a:stretch>
        </p:blipFill>
        <p:spPr>
          <a:xfrm>
            <a:off x="2877192" y="1523408"/>
            <a:ext cx="6417450" cy="3920338"/>
          </a:xfrm>
          <a:prstGeom prst="rect">
            <a:avLst/>
          </a:prstGeom>
        </p:spPr>
      </p:pic>
      <p:pic>
        <p:nvPicPr>
          <p:cNvPr id="12" name="Picture 11"/>
          <p:cNvPicPr>
            <a:picLocks noChangeAspect="1"/>
          </p:cNvPicPr>
          <p:nvPr/>
        </p:nvPicPr>
        <p:blipFill>
          <a:blip r:embed="rId3"/>
          <a:stretch>
            <a:fillRect/>
          </a:stretch>
        </p:blipFill>
        <p:spPr>
          <a:xfrm>
            <a:off x="5786815" y="1584811"/>
            <a:ext cx="5943066" cy="3630542"/>
          </a:xfrm>
          <a:prstGeom prst="rect">
            <a:avLst/>
          </a:prstGeom>
          <a:scene3d>
            <a:camera prst="perspectiveHeroicExtremeLeftFacing" fov="2700000">
              <a:rot lat="540000" lon="2100000" rev="0"/>
            </a:camera>
            <a:lightRig rig="threePt" dir="t"/>
          </a:scene3d>
          <a:sp3d contourW="12700">
            <a:bevelT w="63500" h="50800"/>
          </a:sp3d>
        </p:spPr>
      </p:pic>
      <p:pic>
        <p:nvPicPr>
          <p:cNvPr id="10" name="Picture 9"/>
          <p:cNvPicPr>
            <a:picLocks noChangeAspect="1"/>
          </p:cNvPicPr>
          <p:nvPr/>
        </p:nvPicPr>
        <p:blipFill>
          <a:blip r:embed="rId4"/>
          <a:stretch>
            <a:fillRect/>
          </a:stretch>
        </p:blipFill>
        <p:spPr>
          <a:xfrm>
            <a:off x="3290646" y="1380527"/>
            <a:ext cx="5610708" cy="4039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758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2" presetClass="entr" presetSubtype="8"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par>
                                <p:cTn id="15" presetID="10" presetClass="entr" presetSubtype="0" fill="hold" grpId="0" nodeType="withEffect">
                                  <p:stCondLst>
                                    <p:cond delay="5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2" presetClass="entr" presetSubtype="2" fill="hold" nodeType="withEffect">
                                  <p:stCondLst>
                                    <p:cond delay="50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1+#ppt_w/2"/>
                                          </p:val>
                                        </p:tav>
                                        <p:tav tm="100000">
                                          <p:val>
                                            <p:strVal val="#ppt_x"/>
                                          </p:val>
                                        </p:tav>
                                      </p:tavLst>
                                    </p:anim>
                                    <p:anim calcmode="lin" valueType="num">
                                      <p:cBhvr additive="base">
                                        <p:cTn id="21"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childTnLst>
                          </p:cTn>
                        </p:par>
                        <p:par>
                          <p:cTn id="27" fill="hold">
                            <p:stCondLst>
                              <p:cond delay="500"/>
                            </p:stCondLst>
                            <p:childTnLst>
                              <p:par>
                                <p:cTn id="28" presetID="10" presetClass="exit" presetSubtype="0" fill="hold" nodeType="after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2" presetClass="entr" presetSubtype="2"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1+#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1000"/>
                            </p:stCondLst>
                            <p:childTnLst>
                              <p:par>
                                <p:cTn id="36" presetID="2" presetClass="entr" presetSubtype="4"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P spid="17" grpId="0"/>
      <p:bldP spid="17"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Focus on Factors Impacting Risk</a:t>
            </a:r>
            <a:endParaRPr lang="en-US" dirty="0"/>
          </a:p>
        </p:txBody>
      </p:sp>
      <p:sp>
        <p:nvSpPr>
          <p:cNvPr id="7" name="Content Placeholder 6"/>
          <p:cNvSpPr>
            <a:spLocks noGrp="1"/>
          </p:cNvSpPr>
          <p:nvPr>
            <p:ph idx="1"/>
          </p:nvPr>
        </p:nvSpPr>
        <p:spPr/>
        <p:txBody>
          <a:bodyPr/>
          <a:lstStyle/>
          <a:p>
            <a:r>
              <a:rPr lang="en-US" dirty="0"/>
              <a:t>Use of vulnerable open source components</a:t>
            </a:r>
          </a:p>
          <a:p>
            <a:pPr lvl="1"/>
            <a:r>
              <a:rPr lang="en-US" dirty="0"/>
              <a:t>What are my dependencies and where are they coming from?</a:t>
            </a:r>
          </a:p>
          <a:p>
            <a:pPr lvl="1"/>
            <a:r>
              <a:rPr lang="en-US" dirty="0"/>
              <a:t>Is component a fork or dependency?</a:t>
            </a:r>
          </a:p>
          <a:p>
            <a:pPr lvl="1"/>
            <a:r>
              <a:rPr lang="en-US" dirty="0"/>
              <a:t>How is component linked?</a:t>
            </a:r>
          </a:p>
          <a:p>
            <a:r>
              <a:rPr lang="en-US" dirty="0"/>
              <a:t>Impact of Point in Time Decisions</a:t>
            </a:r>
          </a:p>
          <a:p>
            <a:pPr lvl="1"/>
            <a:r>
              <a:rPr lang="en-US" dirty="0"/>
              <a:t>Can you differentiate between “stable” and “dead”?</a:t>
            </a:r>
          </a:p>
          <a:p>
            <a:pPr lvl="1"/>
            <a:r>
              <a:rPr lang="en-US" dirty="0"/>
              <a:t>Is there a significant change set in your future?</a:t>
            </a:r>
          </a:p>
          <a:p>
            <a:pPr lvl="1"/>
            <a:r>
              <a:rPr lang="en-US" dirty="0"/>
              <a:t>API versioning</a:t>
            </a:r>
          </a:p>
          <a:p>
            <a:pPr lvl="1"/>
            <a:r>
              <a:rPr lang="en-US" dirty="0"/>
              <a:t>Security response process for project</a:t>
            </a:r>
          </a:p>
          <a:p>
            <a:pPr lvl="1"/>
            <a:r>
              <a:rPr lang="en-US" dirty="0"/>
              <a:t>Commit velocity and contributors</a:t>
            </a:r>
          </a:p>
        </p:txBody>
      </p:sp>
      <p:grpSp>
        <p:nvGrpSpPr>
          <p:cNvPr id="8" name="Group 7"/>
          <p:cNvGrpSpPr/>
          <p:nvPr/>
        </p:nvGrpSpPr>
        <p:grpSpPr>
          <a:xfrm>
            <a:off x="9148303" y="2036105"/>
            <a:ext cx="2552007" cy="3726741"/>
            <a:chOff x="9234930" y="1419417"/>
            <a:chExt cx="2861885" cy="4860189"/>
          </a:xfrm>
        </p:grpSpPr>
        <p:pic>
          <p:nvPicPr>
            <p:cNvPr id="9" name="Picture 8"/>
            <p:cNvPicPr>
              <a:picLocks noChangeAspect="1"/>
            </p:cNvPicPr>
            <p:nvPr/>
          </p:nvPicPr>
          <p:blipFill>
            <a:blip r:embed="rId2">
              <a:clrChange>
                <a:clrFrom>
                  <a:srgbClr val="FFFFFF"/>
                </a:clrFrom>
                <a:clrTo>
                  <a:srgbClr val="FFFFFF">
                    <a:alpha val="0"/>
                  </a:srgbClr>
                </a:clrTo>
              </a:clrChange>
            </a:blip>
            <a:stretch>
              <a:fillRect/>
            </a:stretch>
          </p:blipFill>
          <p:spPr>
            <a:xfrm>
              <a:off x="9234930" y="1419417"/>
              <a:ext cx="2861885" cy="3391308"/>
            </a:xfrm>
            <a:prstGeom prst="rect">
              <a:avLst/>
            </a:prstGeom>
          </p:spPr>
        </p:pic>
        <p:pic>
          <p:nvPicPr>
            <p:cNvPr id="10" name="Picture 9"/>
            <p:cNvPicPr>
              <a:picLocks noChangeAspect="1"/>
            </p:cNvPicPr>
            <p:nvPr/>
          </p:nvPicPr>
          <p:blipFill>
            <a:blip r:embed="rId3"/>
            <a:stretch>
              <a:fillRect/>
            </a:stretch>
          </p:blipFill>
          <p:spPr>
            <a:xfrm>
              <a:off x="9243477" y="4810725"/>
              <a:ext cx="2543460" cy="1468881"/>
            </a:xfrm>
            <a:prstGeom prst="rect">
              <a:avLst/>
            </a:prstGeom>
          </p:spPr>
        </p:pic>
      </p:grpSp>
    </p:spTree>
    <p:extLst>
      <p:ext uri="{BB962C8B-B14F-4D97-AF65-F5344CB8AC3E}">
        <p14:creationId xmlns:p14="http://schemas.microsoft.com/office/powerpoint/2010/main" val="2736099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Don’t Patch Containers – But Patches Matter</a:t>
            </a:r>
          </a:p>
        </p:txBody>
      </p:sp>
      <p:pic>
        <p:nvPicPr>
          <p:cNvPr id="5" name="Content Placeholder 4"/>
          <p:cNvPicPr>
            <a:picLocks noGrp="1" noChangeAspect="1"/>
          </p:cNvPicPr>
          <p:nvPr>
            <p:ph idx="1"/>
          </p:nvPr>
        </p:nvPicPr>
        <p:blipFill>
          <a:blip r:embed="rId2"/>
          <a:stretch>
            <a:fillRect/>
          </a:stretch>
        </p:blipFill>
        <p:spPr>
          <a:xfrm>
            <a:off x="1987068" y="1309688"/>
            <a:ext cx="8109914" cy="4867275"/>
          </a:xfrm>
          <a:prstGeom prst="rect">
            <a:avLst/>
          </a:prstGeom>
        </p:spPr>
      </p:pic>
      <p:grpSp>
        <p:nvGrpSpPr>
          <p:cNvPr id="9" name="Group 8"/>
          <p:cNvGrpSpPr/>
          <p:nvPr/>
        </p:nvGrpSpPr>
        <p:grpSpPr>
          <a:xfrm rot="19334501">
            <a:off x="4721932" y="3269724"/>
            <a:ext cx="3374572" cy="338554"/>
            <a:chOff x="5780314" y="6349873"/>
            <a:chExt cx="3374572" cy="338554"/>
          </a:xfrm>
        </p:grpSpPr>
        <p:sp>
          <p:nvSpPr>
            <p:cNvPr id="6" name="TextBox 5"/>
            <p:cNvSpPr txBox="1"/>
            <p:nvPr/>
          </p:nvSpPr>
          <p:spPr>
            <a:xfrm>
              <a:off x="6749144" y="6349873"/>
              <a:ext cx="2405742" cy="338554"/>
            </a:xfrm>
            <a:prstGeom prst="rect">
              <a:avLst/>
            </a:prstGeom>
            <a:noFill/>
          </p:spPr>
          <p:txBody>
            <a:bodyPr wrap="square" rtlCol="0">
              <a:spAutoFit/>
            </a:bodyPr>
            <a:lstStyle/>
            <a:p>
              <a:r>
                <a:rPr lang="en-US" sz="1600" dirty="0"/>
                <a:t>Patch version worse </a:t>
              </a:r>
            </a:p>
          </p:txBody>
        </p:sp>
        <p:cxnSp>
          <p:nvCxnSpPr>
            <p:cNvPr id="8" name="Straight Arrow Connector 7"/>
            <p:cNvCxnSpPr>
              <a:stCxn id="6" idx="1"/>
            </p:cNvCxnSpPr>
            <p:nvPr/>
          </p:nvCxnSpPr>
          <p:spPr>
            <a:xfrm flipH="1">
              <a:off x="5780314" y="6519150"/>
              <a:ext cx="96883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10" name="Group 9"/>
          <p:cNvGrpSpPr/>
          <p:nvPr/>
        </p:nvGrpSpPr>
        <p:grpSpPr>
          <a:xfrm rot="19334501">
            <a:off x="6038059" y="3509195"/>
            <a:ext cx="3374572" cy="338554"/>
            <a:chOff x="5780314" y="6349873"/>
            <a:chExt cx="3374572" cy="338554"/>
          </a:xfrm>
        </p:grpSpPr>
        <p:sp>
          <p:nvSpPr>
            <p:cNvPr id="11" name="TextBox 10"/>
            <p:cNvSpPr txBox="1"/>
            <p:nvPr/>
          </p:nvSpPr>
          <p:spPr>
            <a:xfrm>
              <a:off x="6749144" y="6349873"/>
              <a:ext cx="2405742" cy="338554"/>
            </a:xfrm>
            <a:prstGeom prst="rect">
              <a:avLst/>
            </a:prstGeom>
            <a:noFill/>
          </p:spPr>
          <p:txBody>
            <a:bodyPr wrap="square" rtlCol="0">
              <a:spAutoFit/>
            </a:bodyPr>
            <a:lstStyle/>
            <a:p>
              <a:r>
                <a:rPr lang="en-US" sz="1600" dirty="0"/>
                <a:t>Patch version worse </a:t>
              </a:r>
            </a:p>
          </p:txBody>
        </p:sp>
        <p:cxnSp>
          <p:nvCxnSpPr>
            <p:cNvPr id="12" name="Straight Arrow Connector 11"/>
            <p:cNvCxnSpPr>
              <a:stCxn id="11" idx="1"/>
            </p:cNvCxnSpPr>
            <p:nvPr/>
          </p:nvCxnSpPr>
          <p:spPr>
            <a:xfrm flipH="1">
              <a:off x="5780314" y="6519150"/>
              <a:ext cx="96883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grpSp>
        <p:nvGrpSpPr>
          <p:cNvPr id="13" name="Group 12"/>
          <p:cNvGrpSpPr/>
          <p:nvPr/>
        </p:nvGrpSpPr>
        <p:grpSpPr>
          <a:xfrm rot="19334501">
            <a:off x="7708318" y="4036475"/>
            <a:ext cx="3374572" cy="338554"/>
            <a:chOff x="5780314" y="6349873"/>
            <a:chExt cx="3374572" cy="338554"/>
          </a:xfrm>
        </p:grpSpPr>
        <p:sp>
          <p:nvSpPr>
            <p:cNvPr id="14" name="TextBox 13"/>
            <p:cNvSpPr txBox="1"/>
            <p:nvPr/>
          </p:nvSpPr>
          <p:spPr>
            <a:xfrm>
              <a:off x="6749144" y="6349873"/>
              <a:ext cx="2405742" cy="338554"/>
            </a:xfrm>
            <a:prstGeom prst="rect">
              <a:avLst/>
            </a:prstGeom>
            <a:noFill/>
          </p:spPr>
          <p:txBody>
            <a:bodyPr wrap="square" rtlCol="0">
              <a:spAutoFit/>
            </a:bodyPr>
            <a:lstStyle/>
            <a:p>
              <a:r>
                <a:rPr lang="en-US" sz="1600" dirty="0"/>
                <a:t>Patch version worse </a:t>
              </a:r>
            </a:p>
          </p:txBody>
        </p:sp>
        <p:cxnSp>
          <p:nvCxnSpPr>
            <p:cNvPr id="15" name="Straight Arrow Connector 14"/>
            <p:cNvCxnSpPr>
              <a:stCxn id="14" idx="1"/>
            </p:cNvCxnSpPr>
            <p:nvPr/>
          </p:nvCxnSpPr>
          <p:spPr>
            <a:xfrm flipH="1">
              <a:off x="5780314" y="6519150"/>
              <a:ext cx="96883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4126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a:xfrm>
            <a:off x="2994761" y="1670312"/>
            <a:ext cx="3269897" cy="3821389"/>
          </a:xfrm>
          <a:prstGeom prst="rect">
            <a:avLst/>
          </a:prstGeom>
          <a:solidFill>
            <a:schemeClr val="accent1">
              <a:lumMod val="20000"/>
              <a:lumOff val="80000"/>
            </a:schemeClr>
          </a:solidFill>
          <a:ln>
            <a:prstDash val="lgDash"/>
          </a:ln>
        </p:spPr>
        <p:style>
          <a:lnRef idx="1">
            <a:schemeClr val="accent1"/>
          </a:lnRef>
          <a:fillRef idx="2">
            <a:schemeClr val="accent1"/>
          </a:fillRef>
          <a:effectRef idx="1">
            <a:schemeClr val="accent1"/>
          </a:effectRef>
          <a:fontRef idx="minor">
            <a:schemeClr val="dk1"/>
          </a:fontRef>
        </p:style>
        <p:txBody>
          <a:bodyPr lIns="45720" rIns="45720" rtlCol="0" anchor="b"/>
          <a:lstStyle/>
          <a:p>
            <a:pPr algn="ctr"/>
            <a:r>
              <a:rPr lang="en-US" sz="1867" dirty="0" err="1"/>
              <a:t>OpsSight</a:t>
            </a:r>
            <a:r>
              <a:rPr lang="en-US" sz="1867" dirty="0"/>
              <a:t> for </a:t>
            </a:r>
            <a:r>
              <a:rPr lang="en-US" sz="1867" dirty="0" err="1"/>
              <a:t>OpenShift</a:t>
            </a:r>
            <a:r>
              <a:rPr lang="en-US" sz="1867" dirty="0"/>
              <a:t> Connector</a:t>
            </a:r>
          </a:p>
        </p:txBody>
      </p:sp>
      <p:sp>
        <p:nvSpPr>
          <p:cNvPr id="27" name="Rectangle 26"/>
          <p:cNvSpPr/>
          <p:nvPr/>
        </p:nvSpPr>
        <p:spPr>
          <a:xfrm>
            <a:off x="9408208" y="1"/>
            <a:ext cx="2783792" cy="6857999"/>
          </a:xfrm>
          <a:prstGeom prst="rect">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U-Turn Arrow 16"/>
          <p:cNvSpPr/>
          <p:nvPr/>
        </p:nvSpPr>
        <p:spPr>
          <a:xfrm rot="5400000">
            <a:off x="9001808" y="2612124"/>
            <a:ext cx="683776" cy="1450427"/>
          </a:xfrm>
          <a:prstGeom prst="uturnArrow">
            <a:avLst>
              <a:gd name="adj1" fmla="val 27827"/>
              <a:gd name="adj2" fmla="val 25000"/>
              <a:gd name="adj3" fmla="val 35762"/>
              <a:gd name="adj4" fmla="val 42663"/>
              <a:gd name="adj5" fmla="val 100000"/>
            </a:avLst>
          </a:prstGeom>
          <a:solidFill>
            <a:schemeClr val="accent5">
              <a:lumMod val="60000"/>
              <a:lumOff val="40000"/>
            </a:schemeClr>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1"/>
          <p:cNvGrpSpPr/>
          <p:nvPr/>
        </p:nvGrpSpPr>
        <p:grpSpPr>
          <a:xfrm>
            <a:off x="9346900" y="1820934"/>
            <a:ext cx="2759464" cy="2907747"/>
            <a:chOff x="8848602" y="1778843"/>
            <a:chExt cx="2759464" cy="2907748"/>
          </a:xfrm>
        </p:grpSpPr>
        <p:pic>
          <p:nvPicPr>
            <p:cNvPr id="11" name="Picture 10" descr="http://www.iconsdb.com/icons/preview/white/database-5-xxl.png"/>
            <p:cNvPicPr>
              <a:picLocks noChangeAspect="1" noChangeArrowheads="1"/>
            </p:cNvPicPr>
            <p:nvPr/>
          </p:nvPicPr>
          <p:blipFill>
            <a:blip r:embed="rId3" cstate="screen">
              <a:biLevel thresh="7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9677939" y="2644772"/>
              <a:ext cx="1108672" cy="1108672"/>
            </a:xfrm>
            <a:prstGeom prst="rect">
              <a:avLst/>
            </a:prstGeom>
            <a:noFill/>
            <a:extLst/>
          </p:spPr>
        </p:pic>
        <p:sp>
          <p:nvSpPr>
            <p:cNvPr id="21" name="Rectangle 20"/>
            <p:cNvSpPr/>
            <p:nvPr/>
          </p:nvSpPr>
          <p:spPr>
            <a:xfrm>
              <a:off x="9092665" y="1778843"/>
              <a:ext cx="2271340" cy="707886"/>
            </a:xfrm>
            <a:prstGeom prst="rect">
              <a:avLst/>
            </a:prstGeom>
          </p:spPr>
          <p:txBody>
            <a:bodyPr wrap="square">
              <a:spAutoFit/>
            </a:bodyPr>
            <a:lstStyle/>
            <a:p>
              <a:pPr algn="ct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Component Identification</a:t>
              </a:r>
              <a:endParaRPr lang="en-US" sz="2000" dirty="0">
                <a:solidFill>
                  <a:schemeClr val="bg2">
                    <a:lumMod val="25000"/>
                  </a:schemeClr>
                </a:solidFill>
              </a:endParaRPr>
            </a:p>
          </p:txBody>
        </p:sp>
        <p:sp>
          <p:nvSpPr>
            <p:cNvPr id="24" name="Rectangle 23"/>
            <p:cNvSpPr/>
            <p:nvPr/>
          </p:nvSpPr>
          <p:spPr>
            <a:xfrm>
              <a:off x="8848602" y="3978705"/>
              <a:ext cx="2759464" cy="707886"/>
            </a:xfrm>
            <a:prstGeom prst="rect">
              <a:avLst/>
            </a:prstGeom>
          </p:spPr>
          <p:txBody>
            <a:bodyPr wrap="square">
              <a:spAutoFit/>
            </a:bodyPr>
            <a:lstStyle/>
            <a:p>
              <a:pPr algn="ctr"/>
              <a:r>
                <a:rPr lang="en-US" sz="2000" dirty="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Black Duck </a:t>
              </a:r>
              <a:r>
                <a:rPr lang="en-US" sz="2000" dirty="0" err="1">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rPr>
                <a:t>KnowledgeBase</a:t>
              </a:r>
              <a:endParaRPr lang="en-US" sz="2000" dirty="0">
                <a:solidFill>
                  <a:schemeClr val="bg2">
                    <a:lumMod val="25000"/>
                  </a:schemeClr>
                </a:solidFill>
              </a:endParaRPr>
            </a:p>
          </p:txBody>
        </p:sp>
      </p:grpSp>
      <p:pic>
        <p:nvPicPr>
          <p:cNvPr id="29" name="Picture 2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00382" y="360493"/>
            <a:ext cx="2333453" cy="609555"/>
          </a:xfrm>
          <a:prstGeom prst="rect">
            <a:avLst/>
          </a:prstGeom>
        </p:spPr>
      </p:pic>
      <p:sp>
        <p:nvSpPr>
          <p:cNvPr id="5" name="Rounded Rectangle 4"/>
          <p:cNvSpPr/>
          <p:nvPr/>
        </p:nvSpPr>
        <p:spPr>
          <a:xfrm>
            <a:off x="1468867" y="1216459"/>
            <a:ext cx="2377440" cy="3657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Integrated Registry</a:t>
            </a:r>
          </a:p>
        </p:txBody>
      </p:sp>
      <p:sp>
        <p:nvSpPr>
          <p:cNvPr id="30" name="Rounded Rectangle 29"/>
          <p:cNvSpPr/>
          <p:nvPr/>
        </p:nvSpPr>
        <p:spPr>
          <a:xfrm>
            <a:off x="1468867" y="5628144"/>
            <a:ext cx="2377440" cy="3657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err="1"/>
              <a:t>ImageStream</a:t>
            </a:r>
            <a:r>
              <a:rPr lang="en-US" dirty="0"/>
              <a:t> Events</a:t>
            </a:r>
          </a:p>
        </p:txBody>
      </p:sp>
      <p:pic>
        <p:nvPicPr>
          <p:cNvPr id="6" name="Picture 5"/>
          <p:cNvPicPr>
            <a:picLocks noChangeAspect="1"/>
          </p:cNvPicPr>
          <p:nvPr/>
        </p:nvPicPr>
        <p:blipFill>
          <a:blip r:embed="rId6"/>
          <a:stretch>
            <a:fillRect/>
          </a:stretch>
        </p:blipFill>
        <p:spPr>
          <a:xfrm>
            <a:off x="6605271" y="1641347"/>
            <a:ext cx="1756584" cy="2482699"/>
          </a:xfrm>
          <a:prstGeom prst="rect">
            <a:avLst/>
          </a:prstGeom>
        </p:spPr>
      </p:pic>
      <p:sp>
        <p:nvSpPr>
          <p:cNvPr id="33" name="Rounded Rectangle 32"/>
          <p:cNvSpPr/>
          <p:nvPr/>
        </p:nvSpPr>
        <p:spPr>
          <a:xfrm>
            <a:off x="6417539" y="4324249"/>
            <a:ext cx="2194560" cy="39266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Policy Engine</a:t>
            </a:r>
          </a:p>
        </p:txBody>
      </p:sp>
      <p:cxnSp>
        <p:nvCxnSpPr>
          <p:cNvPr id="14" name="Straight Arrow Connector 13"/>
          <p:cNvCxnSpPr>
            <a:cxnSpLocks/>
          </p:cNvCxnSpPr>
          <p:nvPr/>
        </p:nvCxnSpPr>
        <p:spPr>
          <a:xfrm flipV="1">
            <a:off x="2286001" y="1582221"/>
            <a:ext cx="1" cy="4045924"/>
          </a:xfrm>
          <a:prstGeom prst="straightConnector1">
            <a:avLst/>
          </a:prstGeom>
          <a:ln w="31750" cap="flat" cmpd="sng" algn="ctr">
            <a:solidFill>
              <a:schemeClr val="accent2">
                <a:lumMod val="60000"/>
                <a:lumOff val="40000"/>
              </a:schemeClr>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136" name="Group 135"/>
          <p:cNvGrpSpPr/>
          <p:nvPr/>
        </p:nvGrpSpPr>
        <p:grpSpPr>
          <a:xfrm>
            <a:off x="3977316" y="2357181"/>
            <a:ext cx="1523573" cy="946993"/>
            <a:chOff x="3977315" y="2357180"/>
            <a:chExt cx="1523573" cy="946993"/>
          </a:xfrm>
        </p:grpSpPr>
        <p:sp>
          <p:nvSpPr>
            <p:cNvPr id="32" name="Rounded Rectangle 31"/>
            <p:cNvSpPr/>
            <p:nvPr/>
          </p:nvSpPr>
          <p:spPr>
            <a:xfrm>
              <a:off x="3977315" y="2702929"/>
              <a:ext cx="1523573" cy="60124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Hub Scan Engine</a:t>
              </a:r>
            </a:p>
          </p:txBody>
        </p:sp>
        <p:cxnSp>
          <p:nvCxnSpPr>
            <p:cNvPr id="18" name="Straight Arrow Connector 17"/>
            <p:cNvCxnSpPr/>
            <p:nvPr/>
          </p:nvCxnSpPr>
          <p:spPr>
            <a:xfrm>
              <a:off x="4739101" y="2357180"/>
              <a:ext cx="1" cy="345749"/>
            </a:xfrm>
            <a:prstGeom prst="straightConnector1">
              <a:avLst/>
            </a:prstGeom>
            <a:ln w="31750" cap="flat" cmpd="sng" algn="ctr">
              <a:solidFill>
                <a:schemeClr val="accent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nvGrpSpPr>
          <p:cNvPr id="137" name="Group 136"/>
          <p:cNvGrpSpPr/>
          <p:nvPr/>
        </p:nvGrpSpPr>
        <p:grpSpPr>
          <a:xfrm>
            <a:off x="5281775" y="2811680"/>
            <a:ext cx="1192991" cy="538795"/>
            <a:chOff x="5281774" y="2811680"/>
            <a:chExt cx="1192991" cy="538794"/>
          </a:xfrm>
        </p:grpSpPr>
        <p:pic>
          <p:nvPicPr>
            <p:cNvPr id="8" name="Picture 10"/>
            <p:cNvPicPr>
              <a:picLocks noChangeAspect="1"/>
            </p:cNvPicPr>
            <p:nvPr/>
          </p:nvPicPr>
          <p:blipFill>
            <a:blip r:embed="rId7" cstate="screen">
              <a:duotone>
                <a:prstClr val="black"/>
                <a:schemeClr val="accent6">
                  <a:tint val="45000"/>
                  <a:satMod val="400000"/>
                </a:scheme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5281774" y="2811680"/>
              <a:ext cx="528112" cy="538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Right Arrow 74"/>
            <p:cNvSpPr/>
            <p:nvPr/>
          </p:nvSpPr>
          <p:spPr>
            <a:xfrm>
              <a:off x="5755839" y="2900092"/>
              <a:ext cx="718926" cy="225126"/>
            </a:xfrm>
            <a:prstGeom prst="rightArrow">
              <a:avLst>
                <a:gd name="adj1" fmla="val 56126"/>
                <a:gd name="adj2" fmla="val 50000"/>
              </a:avLst>
            </a:prstGeom>
            <a:solidFill>
              <a:schemeClr val="accent5">
                <a:lumMod val="60000"/>
                <a:lumOff val="40000"/>
              </a:schemeClr>
            </a:solidFill>
            <a:scene3d>
              <a:camera prst="orthographicFront"/>
              <a:lightRig rig="threePt" dir="t"/>
            </a:scene3d>
            <a:sp3d>
              <a:bevelT/>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2657587" y="1582219"/>
            <a:ext cx="3196260" cy="4045925"/>
            <a:chOff x="2657587" y="1582219"/>
            <a:chExt cx="3196260" cy="4045921"/>
          </a:xfrm>
        </p:grpSpPr>
        <p:sp>
          <p:nvSpPr>
            <p:cNvPr id="31" name="Rounded Rectangle 30"/>
            <p:cNvSpPr/>
            <p:nvPr/>
          </p:nvSpPr>
          <p:spPr>
            <a:xfrm>
              <a:off x="3614787" y="1828631"/>
              <a:ext cx="2239060" cy="528549"/>
            </a:xfrm>
            <a:custGeom>
              <a:avLst/>
              <a:gdLst>
                <a:gd name="connsiteX0" fmla="*/ 0 w 2229492"/>
                <a:gd name="connsiteY0" fmla="*/ 88093 h 528549"/>
                <a:gd name="connsiteX1" fmla="*/ 88093 w 2229492"/>
                <a:gd name="connsiteY1" fmla="*/ 0 h 528549"/>
                <a:gd name="connsiteX2" fmla="*/ 2141399 w 2229492"/>
                <a:gd name="connsiteY2" fmla="*/ 0 h 528549"/>
                <a:gd name="connsiteX3" fmla="*/ 2229492 w 2229492"/>
                <a:gd name="connsiteY3" fmla="*/ 88093 h 528549"/>
                <a:gd name="connsiteX4" fmla="*/ 2229492 w 2229492"/>
                <a:gd name="connsiteY4" fmla="*/ 440456 h 528549"/>
                <a:gd name="connsiteX5" fmla="*/ 2141399 w 2229492"/>
                <a:gd name="connsiteY5" fmla="*/ 528549 h 528549"/>
                <a:gd name="connsiteX6" fmla="*/ 88093 w 2229492"/>
                <a:gd name="connsiteY6" fmla="*/ 528549 h 528549"/>
                <a:gd name="connsiteX7" fmla="*/ 0 w 2229492"/>
                <a:gd name="connsiteY7" fmla="*/ 440456 h 528549"/>
                <a:gd name="connsiteX8" fmla="*/ 0 w 2229492"/>
                <a:gd name="connsiteY8" fmla="*/ 88093 h 528549"/>
                <a:gd name="connsiteX0" fmla="*/ 4534 w 2234026"/>
                <a:gd name="connsiteY0" fmla="*/ 88093 h 528549"/>
                <a:gd name="connsiteX1" fmla="*/ 92627 w 2234026"/>
                <a:gd name="connsiteY1" fmla="*/ 0 h 528549"/>
                <a:gd name="connsiteX2" fmla="*/ 2145933 w 2234026"/>
                <a:gd name="connsiteY2" fmla="*/ 0 h 528549"/>
                <a:gd name="connsiteX3" fmla="*/ 2234026 w 2234026"/>
                <a:gd name="connsiteY3" fmla="*/ 88093 h 528549"/>
                <a:gd name="connsiteX4" fmla="*/ 2234026 w 2234026"/>
                <a:gd name="connsiteY4" fmla="*/ 440456 h 528549"/>
                <a:gd name="connsiteX5" fmla="*/ 2145933 w 2234026"/>
                <a:gd name="connsiteY5" fmla="*/ 528549 h 528549"/>
                <a:gd name="connsiteX6" fmla="*/ 92627 w 2234026"/>
                <a:gd name="connsiteY6" fmla="*/ 528549 h 528549"/>
                <a:gd name="connsiteX7" fmla="*/ 4534 w 2234026"/>
                <a:gd name="connsiteY7" fmla="*/ 440456 h 528549"/>
                <a:gd name="connsiteX8" fmla="*/ 0 w 2234026"/>
                <a:gd name="connsiteY8" fmla="*/ 346244 h 528549"/>
                <a:gd name="connsiteX9" fmla="*/ 4534 w 2234026"/>
                <a:gd name="connsiteY9" fmla="*/ 88093 h 528549"/>
                <a:gd name="connsiteX0" fmla="*/ 9568 w 2239060"/>
                <a:gd name="connsiteY0" fmla="*/ 88093 h 528549"/>
                <a:gd name="connsiteX1" fmla="*/ 97661 w 2239060"/>
                <a:gd name="connsiteY1" fmla="*/ 0 h 528549"/>
                <a:gd name="connsiteX2" fmla="*/ 2150967 w 2239060"/>
                <a:gd name="connsiteY2" fmla="*/ 0 h 528549"/>
                <a:gd name="connsiteX3" fmla="*/ 2239060 w 2239060"/>
                <a:gd name="connsiteY3" fmla="*/ 88093 h 528549"/>
                <a:gd name="connsiteX4" fmla="*/ 2239060 w 2239060"/>
                <a:gd name="connsiteY4" fmla="*/ 440456 h 528549"/>
                <a:gd name="connsiteX5" fmla="*/ 2150967 w 2239060"/>
                <a:gd name="connsiteY5" fmla="*/ 528549 h 528549"/>
                <a:gd name="connsiteX6" fmla="*/ 97661 w 2239060"/>
                <a:gd name="connsiteY6" fmla="*/ 528549 h 528549"/>
                <a:gd name="connsiteX7" fmla="*/ 9568 w 2239060"/>
                <a:gd name="connsiteY7" fmla="*/ 440456 h 528549"/>
                <a:gd name="connsiteX8" fmla="*/ 5034 w 2239060"/>
                <a:gd name="connsiteY8" fmla="*/ 346244 h 528549"/>
                <a:gd name="connsiteX9" fmla="*/ 1859 w 2239060"/>
                <a:gd name="connsiteY9" fmla="*/ 187494 h 528549"/>
                <a:gd name="connsiteX10" fmla="*/ 9568 w 2239060"/>
                <a:gd name="connsiteY10" fmla="*/ 88093 h 528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9060" h="528549">
                  <a:moveTo>
                    <a:pt x="9568" y="88093"/>
                  </a:moveTo>
                  <a:cubicBezTo>
                    <a:pt x="9568" y="39441"/>
                    <a:pt x="49009" y="0"/>
                    <a:pt x="97661" y="0"/>
                  </a:cubicBezTo>
                  <a:lnTo>
                    <a:pt x="2150967" y="0"/>
                  </a:lnTo>
                  <a:cubicBezTo>
                    <a:pt x="2199619" y="0"/>
                    <a:pt x="2239060" y="39441"/>
                    <a:pt x="2239060" y="88093"/>
                  </a:cubicBezTo>
                  <a:lnTo>
                    <a:pt x="2239060" y="440456"/>
                  </a:lnTo>
                  <a:cubicBezTo>
                    <a:pt x="2239060" y="489108"/>
                    <a:pt x="2199619" y="528549"/>
                    <a:pt x="2150967" y="528549"/>
                  </a:cubicBezTo>
                  <a:lnTo>
                    <a:pt x="97661" y="528549"/>
                  </a:lnTo>
                  <a:cubicBezTo>
                    <a:pt x="49009" y="528549"/>
                    <a:pt x="9568" y="489108"/>
                    <a:pt x="9568" y="440456"/>
                  </a:cubicBezTo>
                  <a:lnTo>
                    <a:pt x="5034" y="346244"/>
                  </a:lnTo>
                  <a:cubicBezTo>
                    <a:pt x="3749" y="304084"/>
                    <a:pt x="1103" y="230519"/>
                    <a:pt x="1859" y="187494"/>
                  </a:cubicBezTo>
                  <a:cubicBezTo>
                    <a:pt x="2615" y="144469"/>
                    <a:pt x="-6399" y="119342"/>
                    <a:pt x="9568" y="88093"/>
                  </a:cubicBezTo>
                  <a:close/>
                </a:path>
              </a:pathLst>
            </a:cu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Hub Scan Controller</a:t>
              </a:r>
            </a:p>
          </p:txBody>
        </p:sp>
        <p:cxnSp>
          <p:nvCxnSpPr>
            <p:cNvPr id="73" name="Connector: Elbow 72"/>
            <p:cNvCxnSpPr>
              <a:stCxn id="31" idx="9"/>
              <a:endCxn id="5" idx="2"/>
            </p:cNvCxnSpPr>
            <p:nvPr/>
          </p:nvCxnSpPr>
          <p:spPr>
            <a:xfrm flipH="1" flipV="1">
              <a:off x="2657587" y="1582219"/>
              <a:ext cx="959059" cy="433906"/>
            </a:xfrm>
            <a:prstGeom prst="bentConnector4">
              <a:avLst>
                <a:gd name="adj1" fmla="val 100001"/>
                <a:gd name="adj2" fmla="val 71605"/>
              </a:avLst>
            </a:prstGeom>
            <a:ln w="31750">
              <a:tailEnd type="arrow"/>
            </a:ln>
          </p:spPr>
          <p:style>
            <a:lnRef idx="1">
              <a:schemeClr val="accent1"/>
            </a:lnRef>
            <a:fillRef idx="0">
              <a:schemeClr val="accent1"/>
            </a:fillRef>
            <a:effectRef idx="0">
              <a:schemeClr val="accent1"/>
            </a:effectRef>
            <a:fontRef idx="minor">
              <a:schemeClr val="tx1"/>
            </a:fontRef>
          </p:style>
        </p:cxnSp>
        <p:cxnSp>
          <p:nvCxnSpPr>
            <p:cNvPr id="83" name="Connector: Elbow 82"/>
            <p:cNvCxnSpPr>
              <a:stCxn id="31" idx="6"/>
              <a:endCxn id="30" idx="0"/>
            </p:cNvCxnSpPr>
            <p:nvPr/>
          </p:nvCxnSpPr>
          <p:spPr>
            <a:xfrm flipH="1">
              <a:off x="2657587" y="2357180"/>
              <a:ext cx="1054861" cy="3270960"/>
            </a:xfrm>
            <a:prstGeom prst="bentConnector4">
              <a:avLst>
                <a:gd name="adj1" fmla="val 100755"/>
                <a:gd name="adj2" fmla="val 410"/>
              </a:avLst>
            </a:prstGeom>
            <a:ln w="31750">
              <a:round/>
              <a:tailEnd type="arrow"/>
            </a:ln>
          </p:spPr>
          <p:style>
            <a:lnRef idx="1">
              <a:schemeClr val="accent1"/>
            </a:lnRef>
            <a:fillRef idx="0">
              <a:schemeClr val="accent1"/>
            </a:fillRef>
            <a:effectRef idx="0">
              <a:schemeClr val="accent1"/>
            </a:effectRef>
            <a:fontRef idx="minor">
              <a:schemeClr val="tx1"/>
            </a:fontRef>
          </p:style>
        </p:cxnSp>
      </p:grpSp>
      <p:grpSp>
        <p:nvGrpSpPr>
          <p:cNvPr id="139" name="Group 138"/>
          <p:cNvGrpSpPr/>
          <p:nvPr/>
        </p:nvGrpSpPr>
        <p:grpSpPr>
          <a:xfrm>
            <a:off x="3645598" y="3995881"/>
            <a:ext cx="2898063" cy="721071"/>
            <a:chOff x="3645597" y="3995879"/>
            <a:chExt cx="2898062" cy="721071"/>
          </a:xfrm>
        </p:grpSpPr>
        <p:sp>
          <p:nvSpPr>
            <p:cNvPr id="51" name="Rounded Rectangle 50"/>
            <p:cNvSpPr/>
            <p:nvPr/>
          </p:nvSpPr>
          <p:spPr>
            <a:xfrm>
              <a:off x="3645597" y="4324250"/>
              <a:ext cx="2194560" cy="39270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Hub Notifications</a:t>
              </a:r>
            </a:p>
          </p:txBody>
        </p:sp>
        <p:cxnSp>
          <p:nvCxnSpPr>
            <p:cNvPr id="81" name="Elbow Connector 80"/>
            <p:cNvCxnSpPr>
              <a:endCxn id="51" idx="3"/>
            </p:cNvCxnSpPr>
            <p:nvPr/>
          </p:nvCxnSpPr>
          <p:spPr>
            <a:xfrm rot="10800000" flipV="1">
              <a:off x="5840157" y="4520582"/>
              <a:ext cx="703502" cy="17"/>
            </a:xfrm>
            <a:prstGeom prst="bentConnector3">
              <a:avLst>
                <a:gd name="adj1" fmla="val 50000"/>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1" idx="0"/>
              <a:endCxn id="43" idx="2"/>
            </p:cNvCxnSpPr>
            <p:nvPr/>
          </p:nvCxnSpPr>
          <p:spPr>
            <a:xfrm flipH="1" flipV="1">
              <a:off x="4739101" y="3995879"/>
              <a:ext cx="3776" cy="328371"/>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p:cNvGrpSpPr/>
          <p:nvPr/>
        </p:nvGrpSpPr>
        <p:grpSpPr>
          <a:xfrm>
            <a:off x="3624355" y="2269087"/>
            <a:ext cx="2229492" cy="1726792"/>
            <a:chOff x="3624355" y="2269087"/>
            <a:chExt cx="2229492" cy="1726792"/>
          </a:xfrm>
        </p:grpSpPr>
        <p:sp>
          <p:nvSpPr>
            <p:cNvPr id="43" name="Rounded Rectangle 30"/>
            <p:cNvSpPr/>
            <p:nvPr/>
          </p:nvSpPr>
          <p:spPr>
            <a:xfrm>
              <a:off x="3624355" y="3649921"/>
              <a:ext cx="2229492" cy="345958"/>
            </a:xfrm>
            <a:prstGeom prst="roundRect">
              <a:avLst/>
            </a:prstGeom>
            <a:solidFill>
              <a:srgbClr val="00B050"/>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Image Annotation</a:t>
              </a:r>
            </a:p>
          </p:txBody>
        </p:sp>
        <p:cxnSp>
          <p:nvCxnSpPr>
            <p:cNvPr id="95" name="Connector: Elbow 94"/>
            <p:cNvCxnSpPr/>
            <p:nvPr/>
          </p:nvCxnSpPr>
          <p:spPr>
            <a:xfrm>
              <a:off x="3625943" y="2269087"/>
              <a:ext cx="12700" cy="1553813"/>
            </a:xfrm>
            <a:prstGeom prst="bentConnector5">
              <a:avLst>
                <a:gd name="adj1" fmla="val -2793102"/>
                <a:gd name="adj2" fmla="val 47268"/>
                <a:gd name="adj3" fmla="val -2796992"/>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4" name="Group 133"/>
          <p:cNvGrpSpPr/>
          <p:nvPr/>
        </p:nvGrpSpPr>
        <p:grpSpPr>
          <a:xfrm>
            <a:off x="190501" y="1399339"/>
            <a:ext cx="1470135" cy="2596540"/>
            <a:chOff x="190500" y="1399339"/>
            <a:chExt cx="1470134" cy="2596540"/>
          </a:xfrm>
        </p:grpSpPr>
        <p:sp>
          <p:nvSpPr>
            <p:cNvPr id="104" name="Rectangle: Rounded Corners 103"/>
            <p:cNvSpPr/>
            <p:nvPr/>
          </p:nvSpPr>
          <p:spPr>
            <a:xfrm>
              <a:off x="190500" y="2995447"/>
              <a:ext cx="1470134" cy="100043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External Registries</a:t>
              </a:r>
            </a:p>
          </p:txBody>
        </p:sp>
        <p:cxnSp>
          <p:nvCxnSpPr>
            <p:cNvPr id="120" name="Connector: Elbow 119"/>
            <p:cNvCxnSpPr>
              <a:stCxn id="104" idx="0"/>
              <a:endCxn id="5" idx="1"/>
            </p:cNvCxnSpPr>
            <p:nvPr/>
          </p:nvCxnSpPr>
          <p:spPr>
            <a:xfrm rot="5400000" flipH="1" flipV="1">
              <a:off x="399163" y="1925743"/>
              <a:ext cx="1596108" cy="543300"/>
            </a:xfrm>
            <a:prstGeom prst="bentConnector2">
              <a:avLst/>
            </a:prstGeom>
            <a:ln w="317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pic>
        <p:nvPicPr>
          <p:cNvPr id="36" name="Picture 35">
            <a:extLst>
              <a:ext uri="{FF2B5EF4-FFF2-40B4-BE49-F238E27FC236}">
                <a16:creationId xmlns:a16="http://schemas.microsoft.com/office/drawing/2014/main" id="{6E0856FB-82BC-4517-8631-F7F221091857}"/>
              </a:ext>
            </a:extLst>
          </p:cNvPr>
          <p:cNvPicPr>
            <a:picLocks noChangeAspect="1"/>
          </p:cNvPicPr>
          <p:nvPr/>
        </p:nvPicPr>
        <p:blipFill rotWithShape="1">
          <a:blip r:embed="rId9">
            <a:extLst>
              <a:ext uri="{28A0092B-C50C-407E-A947-70E740481C1C}">
                <a14:useLocalDpi xmlns:a14="http://schemas.microsoft.com/office/drawing/2010/main" val="0"/>
              </a:ext>
            </a:extLst>
          </a:blip>
          <a:srcRect l="30218" t="222" r="28654" b="88235"/>
          <a:stretch/>
        </p:blipFill>
        <p:spPr>
          <a:xfrm>
            <a:off x="5227561" y="483971"/>
            <a:ext cx="3657473" cy="441188"/>
          </a:xfrm>
          <a:prstGeom prst="rect">
            <a:avLst/>
          </a:prstGeom>
        </p:spPr>
      </p:pic>
    </p:spTree>
    <p:extLst>
      <p:ext uri="{BB962C8B-B14F-4D97-AF65-F5344CB8AC3E}">
        <p14:creationId xmlns:p14="http://schemas.microsoft.com/office/powerpoint/2010/main" val="145156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4"/>
                                        </p:tgtEl>
                                        <p:attrNameLst>
                                          <p:attrName>style.visibility</p:attrName>
                                        </p:attrNameLst>
                                      </p:cBhvr>
                                      <p:to>
                                        <p:strVal val="visible"/>
                                      </p:to>
                                    </p:set>
                                    <p:animEffect transition="in" filter="fade">
                                      <p:cBhvr>
                                        <p:cTn id="21" dur="500"/>
                                        <p:tgtEl>
                                          <p:spTgt spid="13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6"/>
                                        </p:tgtEl>
                                        <p:attrNameLst>
                                          <p:attrName>style.visibility</p:attrName>
                                        </p:attrNameLst>
                                      </p:cBhvr>
                                      <p:to>
                                        <p:strVal val="visible"/>
                                      </p:to>
                                    </p:set>
                                    <p:animEffect transition="in" filter="fade">
                                      <p:cBhvr>
                                        <p:cTn id="26" dur="500"/>
                                        <p:tgtEl>
                                          <p:spTgt spid="1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6"/>
                                        </p:tgtEl>
                                        <p:attrNameLst>
                                          <p:attrName>style.visibility</p:attrName>
                                        </p:attrNameLst>
                                      </p:cBhvr>
                                      <p:to>
                                        <p:strVal val="visible"/>
                                      </p:to>
                                    </p:set>
                                    <p:animEffect transition="in" filter="fade">
                                      <p:cBhvr>
                                        <p:cTn id="36" dur="500"/>
                                        <p:tgtEl>
                                          <p:spTgt spid="1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37"/>
                                        </p:tgtEl>
                                        <p:attrNameLst>
                                          <p:attrName>style.visibility</p:attrName>
                                        </p:attrNameLst>
                                      </p:cBhvr>
                                      <p:to>
                                        <p:strVal val="visible"/>
                                      </p:to>
                                    </p:set>
                                    <p:animEffect transition="in" filter="fade">
                                      <p:cBhvr>
                                        <p:cTn id="41" dur="500"/>
                                        <p:tgtEl>
                                          <p:spTgt spid="13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38"/>
                                        </p:tgtEl>
                                        <p:attrNameLst>
                                          <p:attrName>style.visibility</p:attrName>
                                        </p:attrNameLst>
                                      </p:cBhvr>
                                      <p:to>
                                        <p:strVal val="visible"/>
                                      </p:to>
                                    </p:set>
                                    <p:animEffect transition="in" filter="fade">
                                      <p:cBhvr>
                                        <p:cTn id="51" dur="500"/>
                                        <p:tgtEl>
                                          <p:spTgt spid="13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39"/>
                                        </p:tgtEl>
                                        <p:attrNameLst>
                                          <p:attrName>style.visibility</p:attrName>
                                        </p:attrNameLst>
                                      </p:cBhvr>
                                      <p:to>
                                        <p:strVal val="visible"/>
                                      </p:to>
                                    </p:set>
                                    <p:animEffect transition="in" filter="fade">
                                      <p:cBhvr>
                                        <p:cTn id="56"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5" grpId="0" animBg="1"/>
      <p:bldP spid="30"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B21C6CC-643B-4858-82E8-B8FBFC18BDB7}"/>
              </a:ext>
            </a:extLst>
          </p:cNvPr>
          <p:cNvSpPr>
            <a:spLocks noGrp="1"/>
          </p:cNvSpPr>
          <p:nvPr>
            <p:ph type="title"/>
          </p:nvPr>
        </p:nvSpPr>
        <p:spPr/>
        <p:txBody>
          <a:bodyPr/>
          <a:lstStyle/>
          <a:p>
            <a:r>
              <a:rPr lang="en-US" dirty="0"/>
              <a:t>Sources of Truth</a:t>
            </a:r>
          </a:p>
        </p:txBody>
      </p:sp>
      <p:sp>
        <p:nvSpPr>
          <p:cNvPr id="4" name="Content Placeholder 3">
            <a:extLst>
              <a:ext uri="{FF2B5EF4-FFF2-40B4-BE49-F238E27FC236}">
                <a16:creationId xmlns:a16="http://schemas.microsoft.com/office/drawing/2014/main" id="{B68F7643-AB1D-4123-89AC-E9F8279CED9A}"/>
              </a:ext>
            </a:extLst>
          </p:cNvPr>
          <p:cNvSpPr>
            <a:spLocks noGrp="1"/>
          </p:cNvSpPr>
          <p:nvPr>
            <p:ph idx="1"/>
          </p:nvPr>
        </p:nvSpPr>
        <p:spPr/>
        <p:txBody>
          <a:bodyPr/>
          <a:lstStyle/>
          <a:p>
            <a:r>
              <a:rPr lang="en-US" dirty="0"/>
              <a:t>Identify vulnerable images</a:t>
            </a:r>
          </a:p>
          <a:p>
            <a:r>
              <a:rPr lang="en-US" dirty="0"/>
              <a:t>Identify vulnerable pods</a:t>
            </a:r>
          </a:p>
          <a:p>
            <a:r>
              <a:rPr lang="en-US" dirty="0"/>
              <a:t>Maintain a security source of truth </a:t>
            </a:r>
          </a:p>
        </p:txBody>
      </p:sp>
    </p:spTree>
    <p:extLst>
      <p:ext uri="{BB962C8B-B14F-4D97-AF65-F5344CB8AC3E}">
        <p14:creationId xmlns:p14="http://schemas.microsoft.com/office/powerpoint/2010/main" val="3332231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Layer Container Security For Maximum Impact</a:t>
            </a:r>
            <a:endParaRPr lang="en-US" dirty="0"/>
          </a:p>
        </p:txBody>
      </p:sp>
      <p:sp>
        <p:nvSpPr>
          <p:cNvPr id="6" name="Content Placeholder 5"/>
          <p:cNvSpPr>
            <a:spLocks noGrp="1"/>
          </p:cNvSpPr>
          <p:nvPr>
            <p:ph idx="1"/>
          </p:nvPr>
        </p:nvSpPr>
        <p:spPr>
          <a:xfrm>
            <a:off x="544939" y="1942589"/>
            <a:ext cx="11092880" cy="4032911"/>
          </a:xfrm>
        </p:spPr>
        <p:txBody>
          <a:bodyPr anchor="ctr">
            <a:normAutofit/>
          </a:bodyPr>
          <a:lstStyle/>
          <a:p>
            <a:pPr>
              <a:spcBef>
                <a:spcPts val="1800"/>
              </a:spcBef>
              <a:buFont typeface="Wingdings" panose="05000000000000000000" pitchFamily="2" charset="2"/>
              <a:buChar char="ü"/>
            </a:pPr>
            <a:r>
              <a:rPr lang="en-US" sz="2000"/>
              <a:t>Secure Platform with Red Hat OpenShift Container Platform and Atomic Host</a:t>
            </a:r>
          </a:p>
          <a:p>
            <a:pPr>
              <a:spcBef>
                <a:spcPts val="1800"/>
              </a:spcBef>
              <a:buFont typeface="Wingdings" panose="05000000000000000000" pitchFamily="2" charset="2"/>
              <a:buChar char="ü"/>
            </a:pPr>
            <a:r>
              <a:rPr lang="en-US" sz="2000"/>
              <a:t>Administer DISA STIG: CVE, CCE, CPE, CVSS, OVAL, and XCCDF</a:t>
            </a:r>
          </a:p>
          <a:p>
            <a:pPr>
              <a:spcBef>
                <a:spcPts val="1800"/>
              </a:spcBef>
              <a:buFont typeface="Wingdings" panose="05000000000000000000" pitchFamily="2" charset="2"/>
              <a:buChar char="ü"/>
            </a:pPr>
            <a:r>
              <a:rPr lang="en-US" sz="2000"/>
              <a:t>OVAL formatted patch definitions for Red Hat products</a:t>
            </a:r>
          </a:p>
          <a:p>
            <a:pPr>
              <a:spcBef>
                <a:spcPts val="1800"/>
              </a:spcBef>
              <a:buFont typeface="Wingdings" panose="05000000000000000000" pitchFamily="2" charset="2"/>
              <a:buChar char="ü"/>
            </a:pPr>
            <a:r>
              <a:rPr lang="en-US" sz="2000"/>
              <a:t>Scan all container images in an OpenShift deployment as the are created, modified and used</a:t>
            </a:r>
          </a:p>
          <a:p>
            <a:pPr>
              <a:spcBef>
                <a:spcPts val="1800"/>
              </a:spcBef>
              <a:buFont typeface="Wingdings" panose="05000000000000000000" pitchFamily="2" charset="2"/>
              <a:buChar char="ü"/>
            </a:pPr>
            <a:r>
              <a:rPr lang="en-US" sz="2000"/>
              <a:t>Provide visibility into open source components regardless of source</a:t>
            </a:r>
          </a:p>
          <a:p>
            <a:pPr>
              <a:spcBef>
                <a:spcPts val="1800"/>
              </a:spcBef>
              <a:buFont typeface="Wingdings" panose="05000000000000000000" pitchFamily="2" charset="2"/>
              <a:buChar char="ü"/>
            </a:pPr>
            <a:r>
              <a:rPr lang="en-US" sz="2000"/>
              <a:t>Annotate images and image streams with vulnerability information</a:t>
            </a:r>
          </a:p>
          <a:p>
            <a:pPr>
              <a:spcBef>
                <a:spcPts val="1800"/>
              </a:spcBef>
              <a:buFont typeface="Wingdings" panose="05000000000000000000" pitchFamily="2" charset="2"/>
              <a:buChar char="ü"/>
            </a:pPr>
            <a:r>
              <a:rPr lang="en-US" sz="2000"/>
              <a:t>Annotations automatically updated as new disclosures occur – without the need for rescan</a:t>
            </a:r>
            <a:endParaRPr lang="en-US" sz="2000" dirty="0"/>
          </a:p>
        </p:txBody>
      </p:sp>
      <p:grpSp>
        <p:nvGrpSpPr>
          <p:cNvPr id="2" name="Group 1"/>
          <p:cNvGrpSpPr/>
          <p:nvPr/>
        </p:nvGrpSpPr>
        <p:grpSpPr>
          <a:xfrm>
            <a:off x="1568000" y="1325172"/>
            <a:ext cx="5336061" cy="691277"/>
            <a:chOff x="1077108" y="1282642"/>
            <a:chExt cx="5336061" cy="745858"/>
          </a:xfrm>
        </p:grpSpPr>
        <p:pic>
          <p:nvPicPr>
            <p:cNvPr id="1028" name="Picture 4" descr="https://www.saltedsignal.com.au/sites/default/files/tech-logos/openscap.pn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4874" t="17361" b="18640"/>
            <a:stretch/>
          </p:blipFill>
          <p:spPr bwMode="auto">
            <a:xfrm>
              <a:off x="4195967" y="1282642"/>
              <a:ext cx="2217202" cy="7458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108" y="1350794"/>
              <a:ext cx="2333453" cy="609555"/>
            </a:xfrm>
            <a:prstGeom prst="rect">
              <a:avLst/>
            </a:prstGeom>
          </p:spPr>
        </p:pic>
      </p:grpSp>
      <p:pic>
        <p:nvPicPr>
          <p:cNvPr id="9" name="Picture 8">
            <a:extLst>
              <a:ext uri="{FF2B5EF4-FFF2-40B4-BE49-F238E27FC236}">
                <a16:creationId xmlns:a16="http://schemas.microsoft.com/office/drawing/2014/main" id="{05B3195A-AC8E-4586-9028-765E83820276}"/>
              </a:ext>
            </a:extLst>
          </p:cNvPr>
          <p:cNvPicPr>
            <a:picLocks noChangeAspect="1"/>
          </p:cNvPicPr>
          <p:nvPr/>
        </p:nvPicPr>
        <p:blipFill rotWithShape="1">
          <a:blip r:embed="rId4">
            <a:extLst>
              <a:ext uri="{28A0092B-C50C-407E-A947-70E740481C1C}">
                <a14:useLocalDpi xmlns:a14="http://schemas.microsoft.com/office/drawing/2010/main" val="0"/>
              </a:ext>
            </a:extLst>
          </a:blip>
          <a:srcRect l="30218" t="222" r="28654" b="88235"/>
          <a:stretch/>
        </p:blipFill>
        <p:spPr>
          <a:xfrm>
            <a:off x="7350501" y="1460752"/>
            <a:ext cx="3757778" cy="420116"/>
          </a:xfrm>
          <a:prstGeom prst="rect">
            <a:avLst/>
          </a:prstGeom>
        </p:spPr>
      </p:pic>
    </p:spTree>
    <p:extLst>
      <p:ext uri="{BB962C8B-B14F-4D97-AF65-F5344CB8AC3E}">
        <p14:creationId xmlns:p14="http://schemas.microsoft.com/office/powerpoint/2010/main" val="1278729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chor="ctr"/>
          <a:lstStyle/>
          <a:p>
            <a:r>
              <a:rPr lang="en-US" sz="3000" b="0" dirty="0"/>
              <a:t>Managing Open Source Security Requires End-End Visibility</a:t>
            </a:r>
          </a:p>
        </p:txBody>
      </p:sp>
      <p:grpSp>
        <p:nvGrpSpPr>
          <p:cNvPr id="3" name="Group 2"/>
          <p:cNvGrpSpPr/>
          <p:nvPr/>
        </p:nvGrpSpPr>
        <p:grpSpPr>
          <a:xfrm>
            <a:off x="302015" y="1345813"/>
            <a:ext cx="2190374" cy="3119189"/>
            <a:chOff x="302015" y="2141341"/>
            <a:chExt cx="2190374" cy="3119189"/>
          </a:xfrm>
          <a:solidFill>
            <a:srgbClr val="00B050"/>
          </a:solidFill>
        </p:grpSpPr>
        <p:sp>
          <p:nvSpPr>
            <p:cNvPr id="7" name="Rectangle 6"/>
            <p:cNvSpPr/>
            <p:nvPr userDrawn="1"/>
          </p:nvSpPr>
          <p:spPr>
            <a:xfrm>
              <a:off x="302015" y="2141341"/>
              <a:ext cx="2190374" cy="31191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70839" y="2416617"/>
              <a:ext cx="1252727" cy="1277112"/>
            </a:xfrm>
            <a:prstGeom prst="rect">
              <a:avLst/>
            </a:prstGeom>
            <a:grpFill/>
          </p:spPr>
        </p:pic>
        <p:sp>
          <p:nvSpPr>
            <p:cNvPr id="9" name="TextBox 8"/>
            <p:cNvSpPr txBox="1"/>
            <p:nvPr userDrawn="1"/>
          </p:nvSpPr>
          <p:spPr>
            <a:xfrm>
              <a:off x="486151" y="3828802"/>
              <a:ext cx="1822102" cy="430887"/>
            </a:xfrm>
            <a:prstGeom prst="rect">
              <a:avLst/>
            </a:prstGeom>
            <a:grpFill/>
          </p:spPr>
          <p:txBody>
            <a:bodyPr wrap="none" rtlCol="0">
              <a:spAutoFit/>
            </a:bodyPr>
            <a:lstStyle/>
            <a:p>
              <a:r>
                <a:rPr lang="en-US" sz="2200" b="1" dirty="0">
                  <a:solidFill>
                    <a:schemeClr val="bg1"/>
                  </a:solidFill>
                </a:rPr>
                <a:t>INVENTORY</a:t>
              </a:r>
            </a:p>
          </p:txBody>
        </p:sp>
        <p:sp>
          <p:nvSpPr>
            <p:cNvPr id="10" name="TextBox 9"/>
            <p:cNvSpPr txBox="1"/>
            <p:nvPr userDrawn="1"/>
          </p:nvSpPr>
          <p:spPr>
            <a:xfrm>
              <a:off x="579621" y="4238160"/>
              <a:ext cx="1635162" cy="646331"/>
            </a:xfrm>
            <a:prstGeom prst="rect">
              <a:avLst/>
            </a:prstGeom>
            <a:grpFill/>
          </p:spPr>
          <p:txBody>
            <a:bodyPr wrap="square" rtlCol="0">
              <a:spAutoFit/>
            </a:bodyPr>
            <a:lstStyle/>
            <a:p>
              <a:pPr algn="ctr"/>
              <a:r>
                <a:rPr lang="en-US" sz="1800" dirty="0">
                  <a:solidFill>
                    <a:schemeClr val="bg1"/>
                  </a:solidFill>
                  <a:ea typeface="DINPro" charset="0"/>
                  <a:cs typeface="DINPro" charset="0"/>
                </a:rPr>
                <a:t>Open Source Components</a:t>
              </a:r>
            </a:p>
          </p:txBody>
        </p:sp>
      </p:grpSp>
      <p:grpSp>
        <p:nvGrpSpPr>
          <p:cNvPr id="2" name="Group 1"/>
          <p:cNvGrpSpPr/>
          <p:nvPr/>
        </p:nvGrpSpPr>
        <p:grpSpPr>
          <a:xfrm>
            <a:off x="2643435" y="1345813"/>
            <a:ext cx="2190375" cy="3119189"/>
            <a:chOff x="2643435" y="2141341"/>
            <a:chExt cx="2190375" cy="3119189"/>
          </a:xfrm>
          <a:solidFill>
            <a:srgbClr val="00B050"/>
          </a:solidFill>
        </p:grpSpPr>
        <p:sp>
          <p:nvSpPr>
            <p:cNvPr id="12" name="Rectangle 11"/>
            <p:cNvSpPr/>
            <p:nvPr userDrawn="1"/>
          </p:nvSpPr>
          <p:spPr>
            <a:xfrm>
              <a:off x="2643435" y="2141341"/>
              <a:ext cx="2190375" cy="311918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177790" y="2312985"/>
              <a:ext cx="1121664" cy="1484376"/>
            </a:xfrm>
            <a:prstGeom prst="rect">
              <a:avLst/>
            </a:prstGeom>
            <a:grpFill/>
          </p:spPr>
        </p:pic>
        <p:sp>
          <p:nvSpPr>
            <p:cNvPr id="14" name="TextBox 13"/>
            <p:cNvSpPr txBox="1"/>
            <p:nvPr/>
          </p:nvSpPr>
          <p:spPr>
            <a:xfrm>
              <a:off x="3327292" y="3828802"/>
              <a:ext cx="822661" cy="430887"/>
            </a:xfrm>
            <a:prstGeom prst="rect">
              <a:avLst/>
            </a:prstGeom>
            <a:grpFill/>
          </p:spPr>
          <p:txBody>
            <a:bodyPr wrap="none" rtlCol="0">
              <a:spAutoFit/>
            </a:bodyPr>
            <a:lstStyle/>
            <a:p>
              <a:pPr algn="ctr"/>
              <a:r>
                <a:rPr lang="en-US" sz="2200" b="1" dirty="0">
                  <a:solidFill>
                    <a:schemeClr val="bg1"/>
                  </a:solidFill>
                </a:rPr>
                <a:t>MAP</a:t>
              </a:r>
            </a:p>
          </p:txBody>
        </p:sp>
        <p:sp>
          <p:nvSpPr>
            <p:cNvPr id="15" name="TextBox 14"/>
            <p:cNvSpPr txBox="1"/>
            <p:nvPr/>
          </p:nvSpPr>
          <p:spPr>
            <a:xfrm>
              <a:off x="2719101" y="4238161"/>
              <a:ext cx="2039042" cy="646331"/>
            </a:xfrm>
            <a:prstGeom prst="rect">
              <a:avLst/>
            </a:prstGeom>
            <a:grpFill/>
          </p:spPr>
          <p:txBody>
            <a:bodyPr wrap="square" rtlCol="0">
              <a:spAutoFit/>
            </a:bodyPr>
            <a:lstStyle/>
            <a:p>
              <a:pPr algn="ctr"/>
              <a:r>
                <a:rPr lang="en-US" sz="1800" dirty="0">
                  <a:solidFill>
                    <a:schemeClr val="bg1"/>
                  </a:solidFill>
                  <a:ea typeface="DINPro" charset="0"/>
                  <a:cs typeface="DINPro" charset="0"/>
                </a:rPr>
                <a:t>To Known Vulnerabilities</a:t>
              </a:r>
            </a:p>
          </p:txBody>
        </p:sp>
      </p:grpSp>
      <p:grpSp>
        <p:nvGrpSpPr>
          <p:cNvPr id="16" name="Group 15"/>
          <p:cNvGrpSpPr/>
          <p:nvPr/>
        </p:nvGrpSpPr>
        <p:grpSpPr>
          <a:xfrm>
            <a:off x="4984856" y="1345813"/>
            <a:ext cx="2190375" cy="3119189"/>
            <a:chOff x="4953836" y="2208183"/>
            <a:chExt cx="2190375" cy="3119190"/>
          </a:xfrm>
          <a:solidFill>
            <a:srgbClr val="00B050"/>
          </a:solidFill>
        </p:grpSpPr>
        <p:sp>
          <p:nvSpPr>
            <p:cNvPr id="17" name="Rectangle 16"/>
            <p:cNvSpPr/>
            <p:nvPr userDrawn="1"/>
          </p:nvSpPr>
          <p:spPr>
            <a:xfrm>
              <a:off x="4953836" y="2208183"/>
              <a:ext cx="2190375" cy="3119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8" name="Picture 1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649735" y="2379827"/>
              <a:ext cx="798576" cy="1502664"/>
            </a:xfrm>
            <a:prstGeom prst="rect">
              <a:avLst/>
            </a:prstGeom>
            <a:grpFill/>
          </p:spPr>
        </p:pic>
        <p:sp>
          <p:nvSpPr>
            <p:cNvPr id="19" name="TextBox 18"/>
            <p:cNvSpPr txBox="1"/>
            <p:nvPr/>
          </p:nvSpPr>
          <p:spPr>
            <a:xfrm>
              <a:off x="5313886" y="3904789"/>
              <a:ext cx="1470274" cy="430887"/>
            </a:xfrm>
            <a:prstGeom prst="rect">
              <a:avLst/>
            </a:prstGeom>
            <a:grpFill/>
          </p:spPr>
          <p:txBody>
            <a:bodyPr wrap="none" rtlCol="0">
              <a:spAutoFit/>
            </a:bodyPr>
            <a:lstStyle/>
            <a:p>
              <a:pPr algn="ctr"/>
              <a:r>
                <a:rPr lang="en-US" sz="2200" b="1" dirty="0">
                  <a:solidFill>
                    <a:schemeClr val="bg1"/>
                  </a:solidFill>
                </a:rPr>
                <a:t>IDENTIFY</a:t>
              </a:r>
            </a:p>
          </p:txBody>
        </p:sp>
        <p:sp>
          <p:nvSpPr>
            <p:cNvPr id="20" name="TextBox 19"/>
            <p:cNvSpPr txBox="1"/>
            <p:nvPr/>
          </p:nvSpPr>
          <p:spPr>
            <a:xfrm>
              <a:off x="5164281" y="4314147"/>
              <a:ext cx="1769483" cy="646331"/>
            </a:xfrm>
            <a:prstGeom prst="rect">
              <a:avLst/>
            </a:prstGeom>
            <a:grpFill/>
          </p:spPr>
          <p:txBody>
            <a:bodyPr wrap="square" rtlCol="0">
              <a:spAutoFit/>
            </a:bodyPr>
            <a:lstStyle/>
            <a:p>
              <a:pPr algn="ctr"/>
              <a:r>
                <a:rPr lang="en-US" sz="1800" dirty="0">
                  <a:solidFill>
                    <a:schemeClr val="bg1"/>
                  </a:solidFill>
                  <a:ea typeface="DINPro" charset="0"/>
                  <a:cs typeface="DINPro" charset="0"/>
                </a:rPr>
                <a:t>Open Source Risks</a:t>
              </a:r>
            </a:p>
          </p:txBody>
        </p:sp>
      </p:grpSp>
      <p:grpSp>
        <p:nvGrpSpPr>
          <p:cNvPr id="21" name="Group 20"/>
          <p:cNvGrpSpPr/>
          <p:nvPr/>
        </p:nvGrpSpPr>
        <p:grpSpPr>
          <a:xfrm>
            <a:off x="7326277" y="1345813"/>
            <a:ext cx="2190375" cy="3119189"/>
            <a:chOff x="7295938" y="2208183"/>
            <a:chExt cx="2190375" cy="3119190"/>
          </a:xfrm>
          <a:solidFill>
            <a:srgbClr val="00B050"/>
          </a:solidFill>
        </p:grpSpPr>
        <p:sp>
          <p:nvSpPr>
            <p:cNvPr id="22" name="Rectangle 21"/>
            <p:cNvSpPr/>
            <p:nvPr userDrawn="1"/>
          </p:nvSpPr>
          <p:spPr>
            <a:xfrm>
              <a:off x="7295938" y="2208183"/>
              <a:ext cx="2190375" cy="3119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3" name="Pictur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725137" y="2456027"/>
              <a:ext cx="1331976" cy="1331976"/>
            </a:xfrm>
            <a:prstGeom prst="rect">
              <a:avLst/>
            </a:prstGeom>
            <a:grpFill/>
          </p:spPr>
        </p:pic>
        <p:sp>
          <p:nvSpPr>
            <p:cNvPr id="24" name="TextBox 23"/>
            <p:cNvSpPr txBox="1"/>
            <p:nvPr/>
          </p:nvSpPr>
          <p:spPr>
            <a:xfrm>
              <a:off x="7678848" y="3895645"/>
              <a:ext cx="1424557" cy="430887"/>
            </a:xfrm>
            <a:prstGeom prst="rect">
              <a:avLst/>
            </a:prstGeom>
            <a:grpFill/>
          </p:spPr>
          <p:txBody>
            <a:bodyPr wrap="none" rtlCol="0">
              <a:spAutoFit/>
            </a:bodyPr>
            <a:lstStyle/>
            <a:p>
              <a:pPr algn="ctr"/>
              <a:r>
                <a:rPr lang="en-US" sz="2200" b="1" dirty="0">
                  <a:solidFill>
                    <a:schemeClr val="bg1"/>
                  </a:solidFill>
                </a:rPr>
                <a:t>MANAGE</a:t>
              </a:r>
            </a:p>
          </p:txBody>
        </p:sp>
        <p:sp>
          <p:nvSpPr>
            <p:cNvPr id="25" name="TextBox 24"/>
            <p:cNvSpPr txBox="1"/>
            <p:nvPr/>
          </p:nvSpPr>
          <p:spPr>
            <a:xfrm>
              <a:off x="7358534" y="4305003"/>
              <a:ext cx="2091491" cy="923330"/>
            </a:xfrm>
            <a:prstGeom prst="rect">
              <a:avLst/>
            </a:prstGeom>
            <a:grpFill/>
          </p:spPr>
          <p:txBody>
            <a:bodyPr wrap="square" rtlCol="0">
              <a:spAutoFit/>
            </a:bodyPr>
            <a:lstStyle/>
            <a:p>
              <a:pPr algn="ctr"/>
              <a:r>
                <a:rPr lang="en-US" sz="1800" dirty="0">
                  <a:solidFill>
                    <a:schemeClr val="bg1"/>
                  </a:solidFill>
                  <a:ea typeface="DINPro" charset="0"/>
                  <a:cs typeface="DINPro" charset="0"/>
                </a:rPr>
                <a:t>Open Source </a:t>
              </a:r>
              <a:br>
                <a:rPr lang="en-US" sz="1800" dirty="0">
                  <a:solidFill>
                    <a:schemeClr val="bg1"/>
                  </a:solidFill>
                  <a:ea typeface="DINPro" charset="0"/>
                  <a:cs typeface="DINPro" charset="0"/>
                </a:rPr>
              </a:br>
              <a:r>
                <a:rPr lang="en-US" sz="1800" dirty="0">
                  <a:solidFill>
                    <a:schemeClr val="bg1"/>
                  </a:solidFill>
                  <a:ea typeface="DINPro" charset="0"/>
                  <a:cs typeface="DINPro" charset="0"/>
                </a:rPr>
                <a:t>Governance Policies</a:t>
              </a:r>
            </a:p>
          </p:txBody>
        </p:sp>
      </p:grpSp>
      <p:grpSp>
        <p:nvGrpSpPr>
          <p:cNvPr id="26" name="Group 25"/>
          <p:cNvGrpSpPr/>
          <p:nvPr/>
        </p:nvGrpSpPr>
        <p:grpSpPr>
          <a:xfrm>
            <a:off x="9667697" y="1345813"/>
            <a:ext cx="2190375" cy="3119189"/>
            <a:chOff x="9638039" y="2208183"/>
            <a:chExt cx="2190375" cy="3119190"/>
          </a:xfrm>
          <a:solidFill>
            <a:srgbClr val="00B050"/>
          </a:solidFill>
        </p:grpSpPr>
        <p:sp>
          <p:nvSpPr>
            <p:cNvPr id="27" name="Rectangle 26"/>
            <p:cNvSpPr/>
            <p:nvPr userDrawn="1"/>
          </p:nvSpPr>
          <p:spPr>
            <a:xfrm>
              <a:off x="9638039" y="2208183"/>
              <a:ext cx="2190375" cy="3119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8" name="Picture 2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198110" y="2456027"/>
              <a:ext cx="1070233" cy="1331976"/>
            </a:xfrm>
            <a:prstGeom prst="rect">
              <a:avLst/>
            </a:prstGeom>
            <a:grpFill/>
          </p:spPr>
        </p:pic>
        <p:sp>
          <p:nvSpPr>
            <p:cNvPr id="29" name="TextBox 28"/>
            <p:cNvSpPr txBox="1"/>
            <p:nvPr/>
          </p:nvSpPr>
          <p:spPr>
            <a:xfrm>
              <a:off x="10222127" y="3895645"/>
              <a:ext cx="1022204" cy="430887"/>
            </a:xfrm>
            <a:prstGeom prst="rect">
              <a:avLst/>
            </a:prstGeom>
            <a:grpFill/>
          </p:spPr>
          <p:txBody>
            <a:bodyPr wrap="none" rtlCol="0">
              <a:spAutoFit/>
            </a:bodyPr>
            <a:lstStyle/>
            <a:p>
              <a:pPr algn="ctr"/>
              <a:r>
                <a:rPr lang="en-US" sz="2200" b="1" dirty="0">
                  <a:solidFill>
                    <a:schemeClr val="bg1"/>
                  </a:solidFill>
                </a:rPr>
                <a:t>ALERT</a:t>
              </a:r>
            </a:p>
          </p:txBody>
        </p:sp>
        <p:sp>
          <p:nvSpPr>
            <p:cNvPr id="30" name="TextBox 29"/>
            <p:cNvSpPr txBox="1"/>
            <p:nvPr/>
          </p:nvSpPr>
          <p:spPr>
            <a:xfrm>
              <a:off x="9638039" y="4305003"/>
              <a:ext cx="2190375" cy="646331"/>
            </a:xfrm>
            <a:prstGeom prst="rect">
              <a:avLst/>
            </a:prstGeom>
            <a:grpFill/>
          </p:spPr>
          <p:txBody>
            <a:bodyPr wrap="square" rtlCol="0">
              <a:spAutoFit/>
            </a:bodyPr>
            <a:lstStyle/>
            <a:p>
              <a:pPr algn="ctr"/>
              <a:r>
                <a:rPr lang="en-US" sz="1800" dirty="0">
                  <a:solidFill>
                    <a:schemeClr val="bg1"/>
                  </a:solidFill>
                  <a:ea typeface="DINPro" charset="0"/>
                  <a:cs typeface="DINPro" charset="0"/>
                </a:rPr>
                <a:t>For New Vulnerabilities</a:t>
              </a:r>
            </a:p>
          </p:txBody>
        </p:sp>
      </p:grpSp>
      <p:sp>
        <p:nvSpPr>
          <p:cNvPr id="4" name="Rectangle 3"/>
          <p:cNvSpPr/>
          <p:nvPr/>
        </p:nvSpPr>
        <p:spPr>
          <a:xfrm>
            <a:off x="302015" y="4613094"/>
            <a:ext cx="11556057" cy="66299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Automation and workflow</a:t>
            </a:r>
          </a:p>
        </p:txBody>
      </p:sp>
      <p:sp>
        <p:nvSpPr>
          <p:cNvPr id="31" name="Rectangle 30"/>
          <p:cNvSpPr/>
          <p:nvPr/>
        </p:nvSpPr>
        <p:spPr>
          <a:xfrm>
            <a:off x="302013" y="5424180"/>
            <a:ext cx="11556057" cy="66299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Integration with DevOps tools and processes</a:t>
            </a:r>
          </a:p>
        </p:txBody>
      </p:sp>
    </p:spTree>
    <p:extLst>
      <p:ext uri="{BB962C8B-B14F-4D97-AF65-F5344CB8AC3E}">
        <p14:creationId xmlns:p14="http://schemas.microsoft.com/office/powerpoint/2010/main" val="2203249341"/>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1000" fill="hold"/>
                                        <p:tgtEl>
                                          <p:spTgt spid="16"/>
                                        </p:tgtEl>
                                        <p:attrNameLst>
                                          <p:attrName>ppt_x</p:attrName>
                                        </p:attrNameLst>
                                      </p:cBhvr>
                                      <p:tavLst>
                                        <p:tav tm="0">
                                          <p:val>
                                            <p:strVal val="#ppt_x"/>
                                          </p:val>
                                        </p:tav>
                                        <p:tav tm="100000">
                                          <p:val>
                                            <p:strVal val="#ppt_x"/>
                                          </p:val>
                                        </p:tav>
                                      </p:tavLst>
                                    </p:anim>
                                    <p:anim calcmode="lin" valueType="num">
                                      <p:cBhvr additive="base">
                                        <p:cTn id="18" dur="1000" fill="hold"/>
                                        <p:tgtEl>
                                          <p:spTgt spid="16"/>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1000" fill="hold"/>
                                        <p:tgtEl>
                                          <p:spTgt spid="21"/>
                                        </p:tgtEl>
                                        <p:attrNameLst>
                                          <p:attrName>ppt_x</p:attrName>
                                        </p:attrNameLst>
                                      </p:cBhvr>
                                      <p:tavLst>
                                        <p:tav tm="0">
                                          <p:val>
                                            <p:strVal val="#ppt_x"/>
                                          </p:val>
                                        </p:tav>
                                        <p:tav tm="100000">
                                          <p:val>
                                            <p:strVal val="#ppt_x"/>
                                          </p:val>
                                        </p:tav>
                                      </p:tavLst>
                                    </p:anim>
                                    <p:anim calcmode="lin" valueType="num">
                                      <p:cBhvr additive="base">
                                        <p:cTn id="23" dur="1000" fill="hold"/>
                                        <p:tgtEl>
                                          <p:spTgt spid="21"/>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1000" fill="hold"/>
                                        <p:tgtEl>
                                          <p:spTgt spid="26"/>
                                        </p:tgtEl>
                                        <p:attrNameLst>
                                          <p:attrName>ppt_x</p:attrName>
                                        </p:attrNameLst>
                                      </p:cBhvr>
                                      <p:tavLst>
                                        <p:tav tm="0">
                                          <p:val>
                                            <p:strVal val="#ppt_x"/>
                                          </p:val>
                                        </p:tav>
                                        <p:tav tm="100000">
                                          <p:val>
                                            <p:strVal val="#ppt_x"/>
                                          </p:val>
                                        </p:tav>
                                      </p:tavLst>
                                    </p:anim>
                                    <p:anim calcmode="lin" valueType="num">
                                      <p:cBhvr additive="base">
                                        <p:cTn id="28" dur="1000" fill="hold"/>
                                        <p:tgtEl>
                                          <p:spTgt spid="26"/>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1000" fill="hold"/>
                                        <p:tgtEl>
                                          <p:spTgt spid="4"/>
                                        </p:tgtEl>
                                        <p:attrNameLst>
                                          <p:attrName>ppt_x</p:attrName>
                                        </p:attrNameLst>
                                      </p:cBhvr>
                                      <p:tavLst>
                                        <p:tav tm="0">
                                          <p:val>
                                            <p:strVal val="#ppt_x"/>
                                          </p:val>
                                        </p:tav>
                                        <p:tav tm="100000">
                                          <p:val>
                                            <p:strVal val="#ppt_x"/>
                                          </p:val>
                                        </p:tav>
                                      </p:tavLst>
                                    </p:anim>
                                    <p:anim calcmode="lin" valueType="num">
                                      <p:cBhvr additive="base">
                                        <p:cTn id="33" dur="1000" fill="hold"/>
                                        <p:tgtEl>
                                          <p:spTgt spid="4"/>
                                        </p:tgtEl>
                                        <p:attrNameLst>
                                          <p:attrName>ppt_y</p:attrName>
                                        </p:attrNameLst>
                                      </p:cBhvr>
                                      <p:tavLst>
                                        <p:tav tm="0">
                                          <p:val>
                                            <p:strVal val="1+#ppt_h/2"/>
                                          </p:val>
                                        </p:tav>
                                        <p:tav tm="100000">
                                          <p:val>
                                            <p:strVal val="#ppt_y"/>
                                          </p:val>
                                        </p:tav>
                                      </p:tavLst>
                                    </p:anim>
                                  </p:childTnLst>
                                </p:cTn>
                              </p:par>
                            </p:childTnLst>
                          </p:cTn>
                        </p:par>
                        <p:par>
                          <p:cTn id="34" fill="hold">
                            <p:stCondLst>
                              <p:cond delay="6000"/>
                            </p:stCondLst>
                            <p:childTnLst>
                              <p:par>
                                <p:cTn id="35" presetID="2" presetClass="entr" presetSubtype="4"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1000" fill="hold"/>
                                        <p:tgtEl>
                                          <p:spTgt spid="31"/>
                                        </p:tgtEl>
                                        <p:attrNameLst>
                                          <p:attrName>ppt_x</p:attrName>
                                        </p:attrNameLst>
                                      </p:cBhvr>
                                      <p:tavLst>
                                        <p:tav tm="0">
                                          <p:val>
                                            <p:strVal val="#ppt_x"/>
                                          </p:val>
                                        </p:tav>
                                        <p:tav tm="100000">
                                          <p:val>
                                            <p:strVal val="#ppt_x"/>
                                          </p:val>
                                        </p:tav>
                                      </p:tavLst>
                                    </p:anim>
                                    <p:anim calcmode="lin" valueType="num">
                                      <p:cBhvr additive="base">
                                        <p:cTn id="38" dur="10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B0E0AF-6F27-45F7-A406-0316EF794DE3}"/>
              </a:ext>
            </a:extLst>
          </p:cNvPr>
          <p:cNvSpPr>
            <a:spLocks noGrp="1"/>
          </p:cNvSpPr>
          <p:nvPr>
            <p:ph type="ctrTitle" idx="4294967295"/>
          </p:nvPr>
        </p:nvSpPr>
        <p:spPr>
          <a:xfrm>
            <a:off x="0" y="2235200"/>
            <a:ext cx="6146800" cy="2387600"/>
          </a:xfrm>
          <a:prstGeom prst="rect">
            <a:avLst/>
          </a:prstGeom>
        </p:spPr>
        <p:txBody>
          <a:bodyPr/>
          <a:lstStyle/>
          <a:p>
            <a:r>
              <a:rPr lang="en-US" dirty="0"/>
              <a:t>Thank You!</a:t>
            </a:r>
          </a:p>
        </p:txBody>
      </p:sp>
    </p:spTree>
    <p:extLst>
      <p:ext uri="{BB962C8B-B14F-4D97-AF65-F5344CB8AC3E}">
        <p14:creationId xmlns:p14="http://schemas.microsoft.com/office/powerpoint/2010/main" val="3246796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2AA704B5-7039-4EF0-9CE4-4F842727DB0B}"/>
              </a:ext>
            </a:extLst>
          </p:cNvPr>
          <p:cNvCxnSpPr>
            <a:cxnSpLocks/>
          </p:cNvCxnSpPr>
          <p:nvPr/>
        </p:nvCxnSpPr>
        <p:spPr>
          <a:xfrm flipV="1">
            <a:off x="5010150" y="4519613"/>
            <a:ext cx="10858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507" name="Title 1">
            <a:extLst>
              <a:ext uri="{FF2B5EF4-FFF2-40B4-BE49-F238E27FC236}">
                <a16:creationId xmlns:a16="http://schemas.microsoft.com/office/drawing/2014/main" id="{DDCE1485-F226-49DB-B909-70F8A6252812}"/>
              </a:ext>
            </a:extLst>
          </p:cNvPr>
          <p:cNvSpPr>
            <a:spLocks noGrp="1"/>
          </p:cNvSpPr>
          <p:nvPr>
            <p:ph type="title"/>
          </p:nvPr>
        </p:nvSpPr>
        <p:spPr>
          <a:xfrm>
            <a:off x="279400" y="142875"/>
            <a:ext cx="11074400" cy="793750"/>
          </a:xfrm>
        </p:spPr>
        <p:txBody>
          <a:bodyPr/>
          <a:lstStyle/>
          <a:p>
            <a:r>
              <a:rPr lang="en-US" altLang="en-US"/>
              <a:t>Container Image Build Process</a:t>
            </a:r>
          </a:p>
        </p:txBody>
      </p:sp>
      <p:grpSp>
        <p:nvGrpSpPr>
          <p:cNvPr id="4" name="Group 3">
            <a:extLst>
              <a:ext uri="{FF2B5EF4-FFF2-40B4-BE49-F238E27FC236}">
                <a16:creationId xmlns:a16="http://schemas.microsoft.com/office/drawing/2014/main" id="{2557DA4F-E5B2-4E49-BF23-2F7465B6CCF8}"/>
              </a:ext>
            </a:extLst>
          </p:cNvPr>
          <p:cNvGrpSpPr>
            <a:grpSpLocks/>
          </p:cNvGrpSpPr>
          <p:nvPr/>
        </p:nvGrpSpPr>
        <p:grpSpPr bwMode="auto">
          <a:xfrm>
            <a:off x="3271838" y="3870325"/>
            <a:ext cx="1503362" cy="1287463"/>
            <a:chOff x="3296829" y="3213791"/>
            <a:chExt cx="1503339" cy="1287652"/>
          </a:xfrm>
        </p:grpSpPr>
        <p:sp>
          <p:nvSpPr>
            <p:cNvPr id="5" name="Rectangle: Rounded Corners 4">
              <a:extLst>
                <a:ext uri="{FF2B5EF4-FFF2-40B4-BE49-F238E27FC236}">
                  <a16:creationId xmlns:a16="http://schemas.microsoft.com/office/drawing/2014/main" id="{E23B019A-F6C6-40E8-B6F4-6AB467B28C36}"/>
                </a:ext>
              </a:extLst>
            </p:cNvPr>
            <p:cNvSpPr/>
            <p:nvPr/>
          </p:nvSpPr>
          <p:spPr>
            <a:xfrm>
              <a:off x="3296829" y="3213791"/>
              <a:ext cx="1503339" cy="128765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21527" name="Group 5">
              <a:extLst>
                <a:ext uri="{FF2B5EF4-FFF2-40B4-BE49-F238E27FC236}">
                  <a16:creationId xmlns:a16="http://schemas.microsoft.com/office/drawing/2014/main" id="{8A917931-4C14-4F1F-A102-E069C0FA7CF5}"/>
                </a:ext>
              </a:extLst>
            </p:cNvPr>
            <p:cNvGrpSpPr>
              <a:grpSpLocks/>
            </p:cNvGrpSpPr>
            <p:nvPr/>
          </p:nvGrpSpPr>
          <p:grpSpPr bwMode="auto">
            <a:xfrm>
              <a:off x="3539684" y="3304146"/>
              <a:ext cx="1017628" cy="1106943"/>
              <a:chOff x="3635273" y="1199128"/>
              <a:chExt cx="1017628" cy="1106943"/>
            </a:xfrm>
          </p:grpSpPr>
          <p:pic>
            <p:nvPicPr>
              <p:cNvPr id="21528" name="Picture 4" descr="Docker logo horizontal spacing">
                <a:extLst>
                  <a:ext uri="{FF2B5EF4-FFF2-40B4-BE49-F238E27FC236}">
                    <a16:creationId xmlns:a16="http://schemas.microsoft.com/office/drawing/2014/main" id="{9870C028-23F8-4013-B17C-0D123ADE2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273" y="1503929"/>
                <a:ext cx="967986" cy="802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5DD828AE-3835-4AA7-B9AF-5CEE9F959922}"/>
                  </a:ext>
                </a:extLst>
              </p:cNvPr>
              <p:cNvPicPr>
                <a:picLocks noChangeAspect="1"/>
              </p:cNvPicPr>
              <p:nvPr/>
            </p:nvPicPr>
            <p:blipFill>
              <a:blip r:embed="rId3">
                <a:clrChange>
                  <a:clrFrom>
                    <a:srgbClr val="FFFFFF"/>
                  </a:clrFrom>
                  <a:clrTo>
                    <a:srgbClr val="FFFFFF">
                      <a:alpha val="0"/>
                    </a:srgbClr>
                  </a:clrTo>
                </a:clrChange>
                <a:duotone>
                  <a:prstClr val="black"/>
                  <a:schemeClr val="tx2">
                    <a:tint val="45000"/>
                    <a:satMod val="400000"/>
                  </a:schemeClr>
                </a:duotone>
              </a:blip>
              <a:stretch>
                <a:fillRect/>
              </a:stretch>
            </p:blipFill>
            <p:spPr>
              <a:xfrm>
                <a:off x="4183183" y="1199128"/>
                <a:ext cx="469718" cy="461549"/>
              </a:xfrm>
              <a:prstGeom prst="rect">
                <a:avLst/>
              </a:prstGeom>
            </p:spPr>
          </p:pic>
        </p:grpSp>
      </p:grpSp>
      <p:pic>
        <p:nvPicPr>
          <p:cNvPr id="7" name="Picture 6">
            <a:extLst>
              <a:ext uri="{FF2B5EF4-FFF2-40B4-BE49-F238E27FC236}">
                <a16:creationId xmlns:a16="http://schemas.microsoft.com/office/drawing/2014/main" id="{91A33D95-B451-45BF-8229-B8CA17554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3100" y="3978275"/>
            <a:ext cx="9509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28E23819-660A-4AFE-88EA-E491762799AA}"/>
              </a:ext>
            </a:extLst>
          </p:cNvPr>
          <p:cNvGrpSpPr>
            <a:grpSpLocks/>
          </p:cNvGrpSpPr>
          <p:nvPr/>
        </p:nvGrpSpPr>
        <p:grpSpPr bwMode="auto">
          <a:xfrm>
            <a:off x="6324600" y="3870325"/>
            <a:ext cx="2159000" cy="1287463"/>
            <a:chOff x="6324600" y="3213791"/>
            <a:chExt cx="2158941" cy="1287652"/>
          </a:xfrm>
        </p:grpSpPr>
        <p:sp>
          <p:nvSpPr>
            <p:cNvPr id="17" name="Rectangle: Rounded Corners 16">
              <a:extLst>
                <a:ext uri="{FF2B5EF4-FFF2-40B4-BE49-F238E27FC236}">
                  <a16:creationId xmlns:a16="http://schemas.microsoft.com/office/drawing/2014/main" id="{4DAB644F-6D41-4089-B365-2F0C169C0FF0}"/>
                </a:ext>
              </a:extLst>
            </p:cNvPr>
            <p:cNvSpPr/>
            <p:nvPr/>
          </p:nvSpPr>
          <p:spPr>
            <a:xfrm>
              <a:off x="6324600" y="3213791"/>
              <a:ext cx="2158941" cy="1287652"/>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bIns="0" anchor="b"/>
            <a:lstStyle/>
            <a:p>
              <a:pPr algn="ctr">
                <a:defRPr/>
              </a:pPr>
              <a:r>
                <a:rPr lang="en-US" sz="1600" dirty="0">
                  <a:solidFill>
                    <a:schemeClr val="tx1"/>
                  </a:solidFill>
                </a:rPr>
                <a:t>Registry</a:t>
              </a:r>
            </a:p>
          </p:txBody>
        </p:sp>
        <p:pic>
          <p:nvPicPr>
            <p:cNvPr id="21525" name="Picture 2" descr="https://camo.githubusercontent.com/1e11d429705bf6695b79d24966cb1267c00b7df6/68747470733a2f2f7777772e646f636b65722e636f6d2f73697465732f64656661756c742f66696c65732f6f79737465722d72656769737472792d332e706e67">
              <a:extLst>
                <a:ext uri="{FF2B5EF4-FFF2-40B4-BE49-F238E27FC236}">
                  <a16:creationId xmlns:a16="http://schemas.microsoft.com/office/drawing/2014/main" id="{BF75369B-36ED-44C6-B80F-9F4AB199B6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9806" y="3484782"/>
              <a:ext cx="760889" cy="745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Arc 9">
            <a:extLst>
              <a:ext uri="{FF2B5EF4-FFF2-40B4-BE49-F238E27FC236}">
                <a16:creationId xmlns:a16="http://schemas.microsoft.com/office/drawing/2014/main" id="{58ACC0BE-E593-4205-AECE-F631D8735C29}"/>
              </a:ext>
            </a:extLst>
          </p:cNvPr>
          <p:cNvSpPr/>
          <p:nvPr/>
        </p:nvSpPr>
        <p:spPr>
          <a:xfrm rot="5400000">
            <a:off x="2011122" y="3955334"/>
            <a:ext cx="1197296" cy="1207510"/>
          </a:xfrm>
          <a:prstGeom prst="arc">
            <a:avLst>
              <a:gd name="adj1" fmla="val 19438975"/>
              <a:gd name="adj2" fmla="val 13294744"/>
            </a:avLst>
          </a:prstGeom>
          <a:ln w="2857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vert="vert270" anchor="ctr"/>
          <a:lstStyle/>
          <a:p>
            <a:pPr algn="ctr">
              <a:defRPr/>
            </a:pPr>
            <a:r>
              <a:rPr lang="en-US" sz="1200" dirty="0"/>
              <a:t>SCM Trigger</a:t>
            </a:r>
          </a:p>
        </p:txBody>
      </p:sp>
      <p:grpSp>
        <p:nvGrpSpPr>
          <p:cNvPr id="21512" name="Group 11">
            <a:extLst>
              <a:ext uri="{FF2B5EF4-FFF2-40B4-BE49-F238E27FC236}">
                <a16:creationId xmlns:a16="http://schemas.microsoft.com/office/drawing/2014/main" id="{97700F24-4BF0-44E6-9E10-AB0DFF2F55EA}"/>
              </a:ext>
            </a:extLst>
          </p:cNvPr>
          <p:cNvGrpSpPr>
            <a:grpSpLocks/>
          </p:cNvGrpSpPr>
          <p:nvPr/>
        </p:nvGrpSpPr>
        <p:grpSpPr bwMode="auto">
          <a:xfrm>
            <a:off x="457200" y="4160838"/>
            <a:ext cx="1252538" cy="825500"/>
            <a:chOff x="254525" y="3499633"/>
            <a:chExt cx="1253224" cy="825298"/>
          </a:xfrm>
        </p:grpSpPr>
        <p:sp>
          <p:nvSpPr>
            <p:cNvPr id="13" name="Rectangle: Rounded Corners 12">
              <a:extLst>
                <a:ext uri="{FF2B5EF4-FFF2-40B4-BE49-F238E27FC236}">
                  <a16:creationId xmlns:a16="http://schemas.microsoft.com/office/drawing/2014/main" id="{3FD670A2-922D-414E-A20E-B13E64E86A96}"/>
                </a:ext>
              </a:extLst>
            </p:cNvPr>
            <p:cNvSpPr/>
            <p:nvPr/>
          </p:nvSpPr>
          <p:spPr>
            <a:xfrm>
              <a:off x="254525" y="3499633"/>
              <a:ext cx="1253224" cy="82529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ysClr val="windowText" lastClr="000000"/>
                  </a:solidFill>
                </a:rPr>
                <a:t>Git</a:t>
              </a:r>
              <a:endParaRPr lang="en-US" dirty="0">
                <a:solidFill>
                  <a:sysClr val="windowText" lastClr="000000"/>
                </a:solidFill>
              </a:endParaRPr>
            </a:p>
          </p:txBody>
        </p:sp>
        <p:pic>
          <p:nvPicPr>
            <p:cNvPr id="21522" name="Picture 8" descr="Github Octocat">
              <a:extLst>
                <a:ext uri="{FF2B5EF4-FFF2-40B4-BE49-F238E27FC236}">
                  <a16:creationId xmlns:a16="http://schemas.microsoft.com/office/drawing/2014/main" id="{269BA300-1E34-468B-97FA-B9CB21EE97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525" y="3672490"/>
              <a:ext cx="576943" cy="479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3" name="Picture 10" descr="new GitLab Logo option A">
              <a:extLst>
                <a:ext uri="{FF2B5EF4-FFF2-40B4-BE49-F238E27FC236}">
                  <a16:creationId xmlns:a16="http://schemas.microsoft.com/office/drawing/2014/main" id="{B21C2F66-1DF5-4319-A66D-4F371670A98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6949" t="27869" r="27345" b="28641"/>
            <a:stretch>
              <a:fillRect/>
            </a:stretch>
          </p:blipFill>
          <p:spPr bwMode="auto">
            <a:xfrm>
              <a:off x="1039546" y="3714298"/>
              <a:ext cx="416152" cy="39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13" name="Group 2">
            <a:extLst>
              <a:ext uri="{FF2B5EF4-FFF2-40B4-BE49-F238E27FC236}">
                <a16:creationId xmlns:a16="http://schemas.microsoft.com/office/drawing/2014/main" id="{DA771B35-DE87-4BEE-8C2C-90EFDC040A1B}"/>
              </a:ext>
            </a:extLst>
          </p:cNvPr>
          <p:cNvGrpSpPr>
            <a:grpSpLocks/>
          </p:cNvGrpSpPr>
          <p:nvPr/>
        </p:nvGrpSpPr>
        <p:grpSpPr bwMode="auto">
          <a:xfrm>
            <a:off x="3148013" y="1828800"/>
            <a:ext cx="1752600" cy="1570038"/>
            <a:chOff x="3147235" y="1172507"/>
            <a:chExt cx="1752599" cy="1570693"/>
          </a:xfrm>
        </p:grpSpPr>
        <p:sp>
          <p:nvSpPr>
            <p:cNvPr id="32" name="Rectangle: Rounded Corners 31">
              <a:extLst>
                <a:ext uri="{FF2B5EF4-FFF2-40B4-BE49-F238E27FC236}">
                  <a16:creationId xmlns:a16="http://schemas.microsoft.com/office/drawing/2014/main" id="{745D46BC-0861-4DDA-BC0D-500CFA3EC367}"/>
                </a:ext>
              </a:extLst>
            </p:cNvPr>
            <p:cNvSpPr/>
            <p:nvPr/>
          </p:nvSpPr>
          <p:spPr>
            <a:xfrm>
              <a:off x="3147235" y="1172507"/>
              <a:ext cx="1752599" cy="1570693"/>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anchor="b"/>
            <a:lstStyle/>
            <a:p>
              <a:pPr algn="ctr">
                <a:defRPr/>
              </a:pPr>
              <a:r>
                <a:rPr lang="en-US" sz="1600" dirty="0">
                  <a:solidFill>
                    <a:schemeClr val="tx1"/>
                  </a:solidFill>
                </a:rPr>
                <a:t>Binary Sources</a:t>
              </a:r>
            </a:p>
          </p:txBody>
        </p:sp>
        <p:grpSp>
          <p:nvGrpSpPr>
            <p:cNvPr id="21517" name="Group 29">
              <a:extLst>
                <a:ext uri="{FF2B5EF4-FFF2-40B4-BE49-F238E27FC236}">
                  <a16:creationId xmlns:a16="http://schemas.microsoft.com/office/drawing/2014/main" id="{75BFE0F3-7EC1-4BB2-94CE-AC30819A74B1}"/>
                </a:ext>
              </a:extLst>
            </p:cNvPr>
            <p:cNvGrpSpPr>
              <a:grpSpLocks/>
            </p:cNvGrpSpPr>
            <p:nvPr/>
          </p:nvGrpSpPr>
          <p:grpSpPr bwMode="auto">
            <a:xfrm>
              <a:off x="3501812" y="1318916"/>
              <a:ext cx="1089797" cy="937191"/>
              <a:chOff x="8055433" y="3493817"/>
              <a:chExt cx="1089797" cy="937191"/>
            </a:xfrm>
          </p:grpSpPr>
          <p:pic>
            <p:nvPicPr>
              <p:cNvPr id="21518" name="Picture 27">
                <a:extLst>
                  <a:ext uri="{FF2B5EF4-FFF2-40B4-BE49-F238E27FC236}">
                    <a16:creationId xmlns:a16="http://schemas.microsoft.com/office/drawing/2014/main" id="{4DF82FC7-6BD7-430F-A3DE-9FCBC9A461F7}"/>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55433" y="3810714"/>
                <a:ext cx="1089797" cy="290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9" name="Picture 28">
                <a:extLst>
                  <a:ext uri="{FF2B5EF4-FFF2-40B4-BE49-F238E27FC236}">
                    <a16:creationId xmlns:a16="http://schemas.microsoft.com/office/drawing/2014/main" id="{D03C139D-5F97-41C8-9379-0C091A08266D}"/>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59068" y="3493817"/>
                <a:ext cx="1082527" cy="310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20" name="Picture 2" descr="https://www.sonatype.com/hs-fs/hubfs/Sonatype_Logos/SON_logo_main.png?t=1509556266565&amp;width=157&amp;name=SON_logo_main.png">
                <a:extLst>
                  <a:ext uri="{FF2B5EF4-FFF2-40B4-BE49-F238E27FC236}">
                    <a16:creationId xmlns:a16="http://schemas.microsoft.com/office/drawing/2014/main" id="{8E0CAD47-E27D-4748-905F-53C0F5534B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08130" y="4224095"/>
                <a:ext cx="984403" cy="2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39" name="Straight Arrow Connector 38">
            <a:extLst>
              <a:ext uri="{FF2B5EF4-FFF2-40B4-BE49-F238E27FC236}">
                <a16:creationId xmlns:a16="http://schemas.microsoft.com/office/drawing/2014/main" id="{24112106-9AB7-4E69-8C97-94A4E8D4A823}"/>
              </a:ext>
            </a:extLst>
          </p:cNvPr>
          <p:cNvCxnSpPr>
            <a:cxnSpLocks/>
          </p:cNvCxnSpPr>
          <p:nvPr/>
        </p:nvCxnSpPr>
        <p:spPr>
          <a:xfrm>
            <a:off x="4024313" y="3484563"/>
            <a:ext cx="0" cy="29845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TextBox 19">
            <a:extLst>
              <a:ext uri="{FF2B5EF4-FFF2-40B4-BE49-F238E27FC236}">
                <a16:creationId xmlns:a16="http://schemas.microsoft.com/office/drawing/2014/main" id="{9489A0CC-46D5-4812-985D-14EB9009CBFD}"/>
              </a:ext>
            </a:extLst>
          </p:cNvPr>
          <p:cNvSpPr txBox="1">
            <a:spLocks noChangeArrowheads="1"/>
          </p:cNvSpPr>
          <p:nvPr/>
        </p:nvSpPr>
        <p:spPr bwMode="auto">
          <a:xfrm>
            <a:off x="8991600" y="3978275"/>
            <a:ext cx="29448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500">
                <a:solidFill>
                  <a:schemeClr val="tx1"/>
                </a:solidFill>
                <a:latin typeface="Open Sans"/>
              </a:defRPr>
            </a:lvl1pPr>
            <a:lvl2pPr marL="742950" indent="-285750">
              <a:lnSpc>
                <a:spcPct val="90000"/>
              </a:lnSpc>
              <a:spcBef>
                <a:spcPts val="500"/>
              </a:spcBef>
              <a:buFont typeface="Arial" panose="020B0604020202020204" pitchFamily="34" charset="0"/>
              <a:buChar char="•"/>
              <a:defRPr sz="2300">
                <a:solidFill>
                  <a:srgbClr val="757575"/>
                </a:solidFill>
                <a:latin typeface="Open Sans"/>
              </a:defRPr>
            </a:lvl2pPr>
            <a:lvl3pPr marL="1143000" indent="-228600">
              <a:lnSpc>
                <a:spcPct val="90000"/>
              </a:lnSpc>
              <a:spcBef>
                <a:spcPts val="500"/>
              </a:spcBef>
              <a:buFont typeface="Arial" panose="020B0604020202020204" pitchFamily="34" charset="0"/>
              <a:buChar char="•"/>
              <a:defRPr sz="2000">
                <a:solidFill>
                  <a:srgbClr val="095B83"/>
                </a:solidFill>
                <a:latin typeface="Open Sans"/>
              </a:defRPr>
            </a:lvl3pPr>
            <a:lvl4pPr marL="1600200" indent="-228600">
              <a:lnSpc>
                <a:spcPct val="90000"/>
              </a:lnSpc>
              <a:spcBef>
                <a:spcPts val="500"/>
              </a:spcBef>
              <a:buFont typeface="Arial" panose="020B0604020202020204" pitchFamily="34" charset="0"/>
              <a:buChar char="•"/>
              <a:defRPr>
                <a:solidFill>
                  <a:srgbClr val="095B83"/>
                </a:solidFill>
                <a:latin typeface="Open Sans"/>
              </a:defRPr>
            </a:lvl4pPr>
            <a:lvl5pPr marL="2057400" indent="-228600">
              <a:lnSpc>
                <a:spcPct val="90000"/>
              </a:lnSpc>
              <a:spcBef>
                <a:spcPts val="500"/>
              </a:spcBef>
              <a:buFont typeface="Arial" panose="020B0604020202020204" pitchFamily="34" charset="0"/>
              <a:buChar char="•"/>
              <a:defRPr>
                <a:solidFill>
                  <a:srgbClr val="7F7F7F"/>
                </a:solidFill>
                <a:latin typeface="Open Sans"/>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7F7F7F"/>
                </a:solidFill>
                <a:latin typeface="Open Sans"/>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7F7F7F"/>
                </a:solidFill>
                <a:latin typeface="Open Sans"/>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7F7F7F"/>
                </a:solidFill>
                <a:latin typeface="Open Sans"/>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7F7F7F"/>
                </a:solidFill>
                <a:latin typeface="Open Sans"/>
              </a:defRPr>
            </a:lvl9pPr>
          </a:lstStyle>
          <a:p>
            <a:pPr>
              <a:lnSpc>
                <a:spcPct val="100000"/>
              </a:lnSpc>
              <a:spcBef>
                <a:spcPct val="0"/>
              </a:spcBef>
              <a:buFontTx/>
              <a:buNone/>
            </a:pPr>
            <a:r>
              <a:rPr lang="en-US" altLang="en-US" sz="1800"/>
              <a:t>webapp:1.0.1</a:t>
            </a:r>
          </a:p>
          <a:p>
            <a:pPr>
              <a:lnSpc>
                <a:spcPct val="100000"/>
              </a:lnSpc>
              <a:spcBef>
                <a:spcPct val="0"/>
              </a:spcBef>
              <a:buFontTx/>
              <a:buNone/>
            </a:pPr>
            <a:r>
              <a:rPr lang="en-US" altLang="en-US" sz="1800"/>
              <a:t>webapp:latest</a:t>
            </a:r>
          </a:p>
          <a:p>
            <a:pPr>
              <a:lnSpc>
                <a:spcPct val="100000"/>
              </a:lnSpc>
              <a:spcBef>
                <a:spcPct val="0"/>
              </a:spcBef>
              <a:buFont typeface="Arial" panose="020B0604020202020204" pitchFamily="34" charset="0"/>
              <a:buNone/>
            </a:pPr>
            <a:r>
              <a:rPr lang="en-US" altLang="en-US" sz="1800"/>
              <a:t>webapp@sha256:123456</a:t>
            </a:r>
          </a:p>
        </p:txBody>
      </p:sp>
    </p:spTree>
    <p:extLst>
      <p:ext uri="{BB962C8B-B14F-4D97-AF65-F5344CB8AC3E}">
        <p14:creationId xmlns:p14="http://schemas.microsoft.com/office/powerpoint/2010/main" val="5397126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nodeType="withGroup">
                            <p:stCondLst>
                              <p:cond delay="500"/>
                            </p:stCondLst>
                            <p:childTnLst>
                              <p:par>
                                <p:cTn id="9" presetID="21"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2)">
                                      <p:cBhvr>
                                        <p:cTn id="11" dur="10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500"/>
                                        <p:tgtEl>
                                          <p:spTgt spid="39"/>
                                        </p:tgtEl>
                                      </p:cBhvr>
                                    </p:animEffect>
                                  </p:childTnLst>
                                </p:cTn>
                              </p:par>
                            </p:childTnLst>
                          </p:cTn>
                        </p:par>
                        <p:par>
                          <p:cTn id="15" fill="hold" nodeType="withGroup">
                            <p:stCondLst>
                              <p:cond delay="1500"/>
                            </p:stCondLst>
                            <p:childTnLst>
                              <p:par>
                                <p:cTn id="16" presetID="1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63" presetClass="path" presetSubtype="0" accel="50000" decel="50000" fill="hold" nodeType="withEffect">
                                  <p:stCondLst>
                                    <p:cond delay="0"/>
                                  </p:stCondLst>
                                  <p:childTnLst>
                                    <p:animMotion origin="layout" path="M -6.25E-7 -2.96296E-6 L 0.25 -2.96296E-6 " pathEditMode="relative" rAng="0" ptsTypes="AA">
                                      <p:cBhvr>
                                        <p:cTn id="30" dur="2000" fill="hold"/>
                                        <p:tgtEl>
                                          <p:spTgt spid="7"/>
                                        </p:tgtEl>
                                        <p:attrNameLst>
                                          <p:attrName>ppt_x</p:attrName>
                                          <p:attrName>ppt_y</p:attrName>
                                        </p:attrNameLst>
                                      </p:cBhvr>
                                      <p:rCtr x="12500" y="0"/>
                                    </p:animMotion>
                                  </p:childTnLst>
                                </p:cTn>
                              </p:par>
                              <p:par>
                                <p:cTn id="31" presetID="10" presetClass="entr" presetSubtype="0" fill="hold" grpId="0" nodeType="withEffect">
                                  <p:stCondLst>
                                    <p:cond delay="100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2">
            <a:extLst>
              <a:ext uri="{FF2B5EF4-FFF2-40B4-BE49-F238E27FC236}">
                <a16:creationId xmlns:a16="http://schemas.microsoft.com/office/drawing/2014/main" id="{033CED67-E458-4CBA-924D-F01AA5833589}"/>
              </a:ext>
            </a:extLst>
          </p:cNvPr>
          <p:cNvSpPr>
            <a:spLocks noGrp="1"/>
          </p:cNvSpPr>
          <p:nvPr>
            <p:ph idx="1"/>
          </p:nvPr>
        </p:nvSpPr>
        <p:spPr>
          <a:xfrm>
            <a:off x="279400" y="1146175"/>
            <a:ext cx="11653838" cy="4991100"/>
          </a:xfrm>
        </p:spPr>
        <p:txBody>
          <a:bodyPr/>
          <a:lstStyle/>
          <a:p>
            <a:pPr>
              <a:spcBef>
                <a:spcPct val="0"/>
              </a:spcBef>
            </a:pPr>
            <a:r>
              <a:rPr lang="en-US" altLang="en-US" sz="1400">
                <a:latin typeface="Consolas" panose="020B0609020204030204" pitchFamily="49" charset="0"/>
              </a:rPr>
              <a:t>FROM centos:centos7</a:t>
            </a:r>
          </a:p>
          <a:p>
            <a:pPr>
              <a:spcBef>
                <a:spcPct val="0"/>
              </a:spcBef>
            </a:pPr>
            <a:r>
              <a:rPr lang="en-US" altLang="en-US" sz="1400">
                <a:latin typeface="Consolas" panose="020B0609020204030204" pitchFamily="49" charset="0"/>
              </a:rPr>
              <a:t>MAINTAINER Black Duck Hub Team</a:t>
            </a:r>
          </a:p>
          <a:p>
            <a:pPr>
              <a:spcBef>
                <a:spcPct val="0"/>
              </a:spcBef>
            </a:pPr>
            <a:r>
              <a:rPr lang="en-US" altLang="en-US" sz="1400">
                <a:latin typeface="Consolas" panose="020B0609020204030204" pitchFamily="49" charset="0"/>
              </a:rPr>
              <a:t>RUN yum -y update-minimal --security --sec-severity=Important --sec-severity=Critical --setopt=tsflags=nodocs &amp;&amp; yum clean all &amp;&amp; chmod -x /bin/sh</a:t>
            </a:r>
          </a:p>
          <a:p>
            <a:pPr>
              <a:spcBef>
                <a:spcPct val="0"/>
              </a:spcBef>
            </a:pPr>
            <a:endParaRPr lang="en-US" altLang="en-US" sz="1400">
              <a:latin typeface="Consolas" panose="020B0609020204030204" pitchFamily="49" charset="0"/>
            </a:endParaRPr>
          </a:p>
          <a:p>
            <a:pPr>
              <a:spcBef>
                <a:spcPct val="0"/>
              </a:spcBef>
            </a:pPr>
            <a:r>
              <a:rPr lang="en-US" altLang="en-US" sz="1400">
                <a:latin typeface="Consolas" panose="020B0609020204030204" pitchFamily="49" charset="0"/>
              </a:rPr>
              <a:t>ARG bds_ver</a:t>
            </a:r>
          </a:p>
          <a:p>
            <a:pPr>
              <a:spcBef>
                <a:spcPct val="0"/>
              </a:spcBef>
            </a:pPr>
            <a:r>
              <a:rPr lang="en-US" altLang="en-US" sz="1400">
                <a:latin typeface="Consolas" panose="020B0609020204030204" pitchFamily="49" charset="0"/>
              </a:rPr>
              <a:t>ARG LASTCOMMIT</a:t>
            </a:r>
          </a:p>
          <a:p>
            <a:pPr>
              <a:spcBef>
                <a:spcPct val="0"/>
              </a:spcBef>
            </a:pPr>
            <a:r>
              <a:rPr lang="en-US" altLang="en-US" sz="1400">
                <a:latin typeface="Consolas" panose="020B0609020204030204" pitchFamily="49" charset="0"/>
              </a:rPr>
              <a:t>ARG BUILDTIME</a:t>
            </a:r>
          </a:p>
          <a:p>
            <a:pPr>
              <a:spcBef>
                <a:spcPct val="0"/>
              </a:spcBef>
            </a:pPr>
            <a:r>
              <a:rPr lang="en-US" altLang="en-US" sz="1400">
                <a:latin typeface="Consolas" panose="020B0609020204030204" pitchFamily="49" charset="0"/>
              </a:rPr>
              <a:t>ARG BUILD</a:t>
            </a:r>
          </a:p>
          <a:p>
            <a:pPr>
              <a:spcBef>
                <a:spcPct val="0"/>
              </a:spcBef>
            </a:pPr>
            <a:r>
              <a:rPr lang="en-US" altLang="en-US" sz="1400">
                <a:latin typeface="Consolas" panose="020B0609020204030204" pitchFamily="49" charset="0"/>
              </a:rPr>
              <a:t>ENV APP_HOME=/scan.cli-${bds_ver}</a:t>
            </a:r>
          </a:p>
          <a:p>
            <a:pPr>
              <a:spcBef>
                <a:spcPct val="0"/>
              </a:spcBef>
            </a:pPr>
            <a:r>
              <a:rPr lang="en-US" altLang="en-US" sz="1400">
                <a:latin typeface="Consolas" panose="020B0609020204030204" pitchFamily="49" charset="0"/>
              </a:rPr>
              <a:t>ENV PATH=${APP_HOME}/bin:${JAVA_HOME}/bin:${PATH}</a:t>
            </a:r>
          </a:p>
          <a:p>
            <a:pPr>
              <a:spcBef>
                <a:spcPct val="0"/>
              </a:spcBef>
            </a:pPr>
            <a:endParaRPr lang="en-US" altLang="en-US" sz="1400">
              <a:latin typeface="Consolas" panose="020B0609020204030204" pitchFamily="49" charset="0"/>
            </a:endParaRPr>
          </a:p>
          <a:p>
            <a:pPr>
              <a:spcBef>
                <a:spcPct val="0"/>
              </a:spcBef>
            </a:pPr>
            <a:r>
              <a:rPr lang="en-US" altLang="en-US" sz="1400">
                <a:latin typeface="Consolas" panose="020B0609020204030204" pitchFamily="49" charset="0"/>
              </a:rPr>
              <a:t>COPY ./output/ose_scanner /ose_scanner</a:t>
            </a:r>
          </a:p>
          <a:p>
            <a:pPr>
              <a:spcBef>
                <a:spcPct val="0"/>
              </a:spcBef>
            </a:pPr>
            <a:r>
              <a:rPr lang="en-US" altLang="en-US" sz="1400">
                <a:latin typeface="Consolas" panose="020B0609020204030204" pitchFamily="49" charset="0"/>
              </a:rPr>
              <a:t>COPY ./hub_scanner/scan.cli/scan.cli-${bds_ver} /scan.cli-${bds_ver}</a:t>
            </a:r>
          </a:p>
          <a:p>
            <a:pPr>
              <a:spcBef>
                <a:spcPct val="0"/>
              </a:spcBef>
            </a:pPr>
            <a:r>
              <a:rPr lang="en-US" altLang="en-US" sz="1400">
                <a:latin typeface="Consolas" panose="020B0609020204030204" pitchFamily="49" charset="0"/>
              </a:rPr>
              <a:t>COPY ./LICENSE /LICENSE</a:t>
            </a:r>
          </a:p>
          <a:p>
            <a:pPr>
              <a:spcBef>
                <a:spcPct val="0"/>
              </a:spcBef>
            </a:pPr>
            <a:r>
              <a:rPr lang="en-US" altLang="en-US" sz="1400">
                <a:latin typeface="Consolas" panose="020B0609020204030204" pitchFamily="49" charset="0"/>
              </a:rPr>
              <a:t>COPY ./LICENSE /licenses/</a:t>
            </a:r>
          </a:p>
          <a:p>
            <a:pPr>
              <a:spcBef>
                <a:spcPct val="0"/>
              </a:spcBef>
            </a:pPr>
            <a:r>
              <a:rPr lang="en-US" altLang="en-US" sz="1400">
                <a:latin typeface="Consolas" panose="020B0609020204030204" pitchFamily="49" charset="0"/>
              </a:rPr>
              <a:t>COPY ./help.1 /help.1</a:t>
            </a:r>
          </a:p>
          <a:p>
            <a:pPr>
              <a:spcBef>
                <a:spcPct val="0"/>
              </a:spcBef>
            </a:pPr>
            <a:endParaRPr lang="en-US" altLang="en-US" sz="1400">
              <a:latin typeface="Consolas" panose="020B0609020204030204" pitchFamily="49" charset="0"/>
            </a:endParaRPr>
          </a:p>
          <a:p>
            <a:pPr>
              <a:spcBef>
                <a:spcPct val="0"/>
              </a:spcBef>
            </a:pPr>
            <a:r>
              <a:rPr lang="en-US" altLang="en-US" sz="1400">
                <a:latin typeface="Consolas" panose="020B0609020204030204" pitchFamily="49" charset="0"/>
              </a:rPr>
              <a:t>LABEL name="Black Duck OpsSight for OpenShift Scanner"</a:t>
            </a:r>
          </a:p>
          <a:p>
            <a:pPr>
              <a:spcBef>
                <a:spcPct val="0"/>
              </a:spcBef>
            </a:pPr>
            <a:r>
              <a:rPr lang="en-US" altLang="en-US" sz="1400">
                <a:latin typeface="Consolas" panose="020B0609020204030204" pitchFamily="49" charset="0"/>
              </a:rPr>
              <a:t>ENTRYPOINT [ "/ose_scanner" ]</a:t>
            </a:r>
          </a:p>
          <a:p>
            <a:pPr>
              <a:spcBef>
                <a:spcPct val="0"/>
              </a:spcBef>
            </a:pPr>
            <a:r>
              <a:rPr lang="en-US" altLang="en-US" sz="1400">
                <a:latin typeface="Consolas" panose="020B0609020204030204" pitchFamily="49" charset="0"/>
              </a:rPr>
              <a:t>EXPOSE 9036</a:t>
            </a:r>
          </a:p>
          <a:p>
            <a:pPr>
              <a:spcBef>
                <a:spcPct val="0"/>
              </a:spcBef>
            </a:pPr>
            <a:endParaRPr lang="en-US" altLang="en-US" sz="1400">
              <a:latin typeface="Consolas" panose="020B0609020204030204" pitchFamily="49" charset="0"/>
            </a:endParaRPr>
          </a:p>
        </p:txBody>
      </p:sp>
      <p:sp>
        <p:nvSpPr>
          <p:cNvPr id="28675" name="Title 1">
            <a:extLst>
              <a:ext uri="{FF2B5EF4-FFF2-40B4-BE49-F238E27FC236}">
                <a16:creationId xmlns:a16="http://schemas.microsoft.com/office/drawing/2014/main" id="{050784DD-A7D3-439A-9CB8-AC2220A4C353}"/>
              </a:ext>
            </a:extLst>
          </p:cNvPr>
          <p:cNvSpPr>
            <a:spLocks noGrp="1"/>
          </p:cNvSpPr>
          <p:nvPr>
            <p:ph type="title"/>
          </p:nvPr>
        </p:nvSpPr>
        <p:spPr>
          <a:xfrm>
            <a:off x="279400" y="142875"/>
            <a:ext cx="11074400" cy="793750"/>
          </a:xfrm>
        </p:spPr>
        <p:txBody>
          <a:bodyPr/>
          <a:lstStyle/>
          <a:p>
            <a:r>
              <a:rPr lang="en-US" altLang="en-US"/>
              <a:t>How Images are Created – Core Components of a Dockerfile</a:t>
            </a:r>
          </a:p>
        </p:txBody>
      </p:sp>
      <p:sp>
        <p:nvSpPr>
          <p:cNvPr id="4" name="Rounded Rectangle 14">
            <a:extLst>
              <a:ext uri="{FF2B5EF4-FFF2-40B4-BE49-F238E27FC236}">
                <a16:creationId xmlns:a16="http://schemas.microsoft.com/office/drawing/2014/main" id="{EBA76142-A2F1-48E5-945F-4AEC8BE91E0A}"/>
              </a:ext>
            </a:extLst>
          </p:cNvPr>
          <p:cNvSpPr/>
          <p:nvPr/>
        </p:nvSpPr>
        <p:spPr>
          <a:xfrm>
            <a:off x="368300" y="1146175"/>
            <a:ext cx="1990725" cy="273050"/>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ounded Rectangle 14">
            <a:extLst>
              <a:ext uri="{FF2B5EF4-FFF2-40B4-BE49-F238E27FC236}">
                <a16:creationId xmlns:a16="http://schemas.microsoft.com/office/drawing/2014/main" id="{8C04B9A0-08F8-4654-9C65-676F0D4BF5C1}"/>
              </a:ext>
            </a:extLst>
          </p:cNvPr>
          <p:cNvSpPr/>
          <p:nvPr/>
        </p:nvSpPr>
        <p:spPr>
          <a:xfrm>
            <a:off x="368300" y="1566863"/>
            <a:ext cx="11460163" cy="273050"/>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6" name="Rounded Rectangle 14">
            <a:extLst>
              <a:ext uri="{FF2B5EF4-FFF2-40B4-BE49-F238E27FC236}">
                <a16:creationId xmlns:a16="http://schemas.microsoft.com/office/drawing/2014/main" id="{6513C525-DBF3-41B7-A420-9855DF27AF97}"/>
              </a:ext>
            </a:extLst>
          </p:cNvPr>
          <p:cNvSpPr/>
          <p:nvPr/>
        </p:nvSpPr>
        <p:spPr>
          <a:xfrm>
            <a:off x="368300" y="1824038"/>
            <a:ext cx="2944813" cy="273050"/>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7" name="Rounded Rectangle 14">
            <a:extLst>
              <a:ext uri="{FF2B5EF4-FFF2-40B4-BE49-F238E27FC236}">
                <a16:creationId xmlns:a16="http://schemas.microsoft.com/office/drawing/2014/main" id="{AB0B3CCF-0EAC-41BB-980F-5E872A2BE954}"/>
              </a:ext>
            </a:extLst>
          </p:cNvPr>
          <p:cNvSpPr/>
          <p:nvPr/>
        </p:nvSpPr>
        <p:spPr>
          <a:xfrm>
            <a:off x="368300" y="3694113"/>
            <a:ext cx="3790950" cy="271462"/>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8" name="Rounded Rectangle 14">
            <a:extLst>
              <a:ext uri="{FF2B5EF4-FFF2-40B4-BE49-F238E27FC236}">
                <a16:creationId xmlns:a16="http://schemas.microsoft.com/office/drawing/2014/main" id="{F8A82641-ECCC-4BAF-9442-A23AA11DD664}"/>
              </a:ext>
            </a:extLst>
          </p:cNvPr>
          <p:cNvSpPr/>
          <p:nvPr/>
        </p:nvSpPr>
        <p:spPr>
          <a:xfrm>
            <a:off x="368300" y="3944938"/>
            <a:ext cx="6740525" cy="273050"/>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9" name="Rounded Rectangle 14">
            <a:extLst>
              <a:ext uri="{FF2B5EF4-FFF2-40B4-BE49-F238E27FC236}">
                <a16:creationId xmlns:a16="http://schemas.microsoft.com/office/drawing/2014/main" id="{0BB42C91-D3EB-4385-BB9A-01E1341033ED}"/>
              </a:ext>
            </a:extLst>
          </p:cNvPr>
          <p:cNvSpPr/>
          <p:nvPr/>
        </p:nvSpPr>
        <p:spPr>
          <a:xfrm>
            <a:off x="368300" y="4197350"/>
            <a:ext cx="2295525" cy="168275"/>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10" name="Rounded Rectangle 14">
            <a:extLst>
              <a:ext uri="{FF2B5EF4-FFF2-40B4-BE49-F238E27FC236}">
                <a16:creationId xmlns:a16="http://schemas.microsoft.com/office/drawing/2014/main" id="{1AB3559A-25D3-4B18-90C1-921B49A2E2DC}"/>
              </a:ext>
            </a:extLst>
          </p:cNvPr>
          <p:cNvSpPr/>
          <p:nvPr/>
        </p:nvSpPr>
        <p:spPr>
          <a:xfrm>
            <a:off x="368300" y="4365625"/>
            <a:ext cx="2503488" cy="257175"/>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11" name="Rounded Rectangle 14">
            <a:extLst>
              <a:ext uri="{FF2B5EF4-FFF2-40B4-BE49-F238E27FC236}">
                <a16:creationId xmlns:a16="http://schemas.microsoft.com/office/drawing/2014/main" id="{0B42A421-F763-4057-94E1-1AF85B5373B2}"/>
              </a:ext>
            </a:extLst>
          </p:cNvPr>
          <p:cNvSpPr/>
          <p:nvPr/>
        </p:nvSpPr>
        <p:spPr>
          <a:xfrm>
            <a:off x="368300" y="4602163"/>
            <a:ext cx="2089150" cy="230187"/>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12" name="Rounded Rectangle 14">
            <a:extLst>
              <a:ext uri="{FF2B5EF4-FFF2-40B4-BE49-F238E27FC236}">
                <a16:creationId xmlns:a16="http://schemas.microsoft.com/office/drawing/2014/main" id="{E9FD3FEF-4A6E-4D4D-B4C1-CCE3230433CD}"/>
              </a:ext>
            </a:extLst>
          </p:cNvPr>
          <p:cNvSpPr/>
          <p:nvPr/>
        </p:nvSpPr>
        <p:spPr>
          <a:xfrm>
            <a:off x="368300" y="5211763"/>
            <a:ext cx="2846388" cy="273050"/>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20109648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nodeType="after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nodeType="afterGroup">
                            <p:stCondLst>
                              <p:cond delay="2000"/>
                            </p:stCondLst>
                            <p:childTnLst>
                              <p:par>
                                <p:cTn id="35" presetID="22" presetClass="entr" presetSubtype="8"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EA1637-CF7C-436E-8282-7DC3602232D3}"/>
              </a:ext>
            </a:extLst>
          </p:cNvPr>
          <p:cNvSpPr>
            <a:spLocks noGrp="1"/>
          </p:cNvSpPr>
          <p:nvPr>
            <p:ph idx="1"/>
          </p:nvPr>
        </p:nvSpPr>
        <p:spPr>
          <a:extLst/>
        </p:spPr>
        <p:txBody>
          <a:bodyPr/>
          <a:lstStyle/>
          <a:p>
            <a:pPr>
              <a:spcBef>
                <a:spcPts val="0"/>
              </a:spcBef>
              <a:defRPr/>
            </a:pPr>
            <a:r>
              <a:rPr lang="en-US" sz="1600" dirty="0">
                <a:latin typeface="Consolas" panose="020B0609020204030204" pitchFamily="49" charset="0"/>
              </a:rPr>
              <a:t>[</a:t>
            </a:r>
            <a:r>
              <a:rPr lang="en-US" sz="1600" dirty="0" err="1">
                <a:latin typeface="Consolas" panose="020B0609020204030204" pitchFamily="49" charset="0"/>
              </a:rPr>
              <a:t>root@localhost</a:t>
            </a:r>
            <a:r>
              <a:rPr lang="en-US" sz="1600" dirty="0">
                <a:latin typeface="Consolas" panose="020B0609020204030204" pitchFamily="49" charset="0"/>
              </a:rPr>
              <a:t> </a:t>
            </a:r>
            <a:r>
              <a:rPr lang="en-US" sz="1600" dirty="0" err="1">
                <a:latin typeface="Consolas" panose="020B0609020204030204" pitchFamily="49" charset="0"/>
              </a:rPr>
              <a:t>ose</a:t>
            </a:r>
            <a:r>
              <a:rPr lang="en-US" sz="1600" dirty="0">
                <a:latin typeface="Consolas" panose="020B0609020204030204" pitchFamily="49" charset="0"/>
              </a:rPr>
              <a:t>-scanner]# docker images</a:t>
            </a:r>
          </a:p>
          <a:p>
            <a:pPr>
              <a:spcBef>
                <a:spcPts val="0"/>
              </a:spcBef>
              <a:defRPr/>
            </a:pPr>
            <a:r>
              <a:rPr lang="en-US" sz="1600" dirty="0">
                <a:latin typeface="Consolas" panose="020B0609020204030204" pitchFamily="49" charset="0"/>
              </a:rPr>
              <a:t>REPOSITORY           TAG                 IMAGE ID            CREATED             SIZE</a:t>
            </a:r>
          </a:p>
          <a:p>
            <a:pPr>
              <a:spcBef>
                <a:spcPts val="0"/>
              </a:spcBef>
              <a:defRPr/>
            </a:pPr>
            <a:r>
              <a:rPr lang="en-US" sz="1600" dirty="0" err="1">
                <a:latin typeface="Consolas" panose="020B0609020204030204" pitchFamily="49" charset="0"/>
              </a:rPr>
              <a:t>hub_ose_controller</a:t>
            </a:r>
            <a:r>
              <a:rPr lang="en-US" sz="1600" dirty="0">
                <a:latin typeface="Consolas" panose="020B0609020204030204" pitchFamily="49" charset="0"/>
              </a:rPr>
              <a:t>   4.2.0               363bfa6e7974        15 hours ago        53.98 MB</a:t>
            </a:r>
          </a:p>
          <a:p>
            <a:pPr>
              <a:spcBef>
                <a:spcPts val="0"/>
              </a:spcBef>
              <a:defRPr/>
            </a:pPr>
            <a:r>
              <a:rPr lang="en-US" sz="1600" dirty="0" err="1">
                <a:latin typeface="Consolas" panose="020B0609020204030204" pitchFamily="49" charset="0"/>
              </a:rPr>
              <a:t>hub_ose_arbiter</a:t>
            </a:r>
            <a:r>
              <a:rPr lang="en-US" sz="1600" dirty="0">
                <a:latin typeface="Consolas" panose="020B0609020204030204" pitchFamily="49" charset="0"/>
              </a:rPr>
              <a:t>      4.2.0               15adc3ecc6ab        16 hours ago        53.38 MB</a:t>
            </a:r>
          </a:p>
          <a:p>
            <a:pPr>
              <a:spcBef>
                <a:spcPts val="0"/>
              </a:spcBef>
              <a:defRPr/>
            </a:pPr>
            <a:r>
              <a:rPr lang="en-US" sz="1600" dirty="0" err="1">
                <a:highlight>
                  <a:srgbClr val="00FF00"/>
                </a:highlight>
                <a:latin typeface="Consolas" panose="020B0609020204030204" pitchFamily="49" charset="0"/>
              </a:rPr>
              <a:t>hub_ose_scanner</a:t>
            </a:r>
            <a:r>
              <a:rPr lang="en-US" sz="1600" dirty="0">
                <a:highlight>
                  <a:srgbClr val="00FF00"/>
                </a:highlight>
                <a:latin typeface="Consolas" panose="020B0609020204030204" pitchFamily="49" charset="0"/>
              </a:rPr>
              <a:t>      4.2.0               395dfd09d6d7        16 hours ago        447 MB</a:t>
            </a:r>
          </a:p>
          <a:p>
            <a:pPr>
              <a:spcBef>
                <a:spcPts val="0"/>
              </a:spcBef>
              <a:defRPr/>
            </a:pPr>
            <a:r>
              <a:rPr lang="en-US" sz="1600" dirty="0">
                <a:highlight>
                  <a:srgbClr val="FFFF00"/>
                </a:highlight>
                <a:latin typeface="Consolas" panose="020B0609020204030204" pitchFamily="49" charset="0"/>
              </a:rPr>
              <a:t>docker.io/centos     centos7             196e0ce0c9fb        6 weeks ago         196.6 MB</a:t>
            </a:r>
          </a:p>
          <a:p>
            <a:pPr>
              <a:spcBef>
                <a:spcPts val="0"/>
              </a:spcBef>
              <a:defRPr/>
            </a:pPr>
            <a:endParaRPr lang="en-US" sz="1600" dirty="0">
              <a:latin typeface="Consolas" panose="020B0609020204030204" pitchFamily="49" charset="0"/>
            </a:endParaRPr>
          </a:p>
        </p:txBody>
      </p:sp>
      <p:sp>
        <p:nvSpPr>
          <p:cNvPr id="29699" name="Title 1">
            <a:extLst>
              <a:ext uri="{FF2B5EF4-FFF2-40B4-BE49-F238E27FC236}">
                <a16:creationId xmlns:a16="http://schemas.microsoft.com/office/drawing/2014/main" id="{BC79D287-59DE-4F75-A747-EB9D7CC6829B}"/>
              </a:ext>
            </a:extLst>
          </p:cNvPr>
          <p:cNvSpPr>
            <a:spLocks noGrp="1"/>
          </p:cNvSpPr>
          <p:nvPr>
            <p:ph type="title"/>
          </p:nvPr>
        </p:nvSpPr>
        <p:spPr>
          <a:xfrm>
            <a:off x="279400" y="142875"/>
            <a:ext cx="11074400" cy="793750"/>
          </a:xfrm>
        </p:spPr>
        <p:txBody>
          <a:bodyPr/>
          <a:lstStyle/>
          <a:p>
            <a:r>
              <a:rPr lang="en-US" altLang="en-US"/>
              <a:t>How Images are Created – Docker Engine Cache</a:t>
            </a:r>
          </a:p>
        </p:txBody>
      </p:sp>
    </p:spTree>
    <p:extLst>
      <p:ext uri="{BB962C8B-B14F-4D97-AF65-F5344CB8AC3E}">
        <p14:creationId xmlns:p14="http://schemas.microsoft.com/office/powerpoint/2010/main" val="1447361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EA1637-CF7C-436E-8282-7DC3602232D3}"/>
              </a:ext>
            </a:extLst>
          </p:cNvPr>
          <p:cNvSpPr>
            <a:spLocks noGrp="1"/>
          </p:cNvSpPr>
          <p:nvPr>
            <p:ph idx="1"/>
          </p:nvPr>
        </p:nvSpPr>
        <p:spPr>
          <a:extLst/>
        </p:spPr>
        <p:txBody>
          <a:bodyPr/>
          <a:lstStyle/>
          <a:p>
            <a:pPr>
              <a:spcBef>
                <a:spcPts val="0"/>
              </a:spcBef>
              <a:defRPr/>
            </a:pPr>
            <a:r>
              <a:rPr lang="en-US" sz="1400" dirty="0">
                <a:latin typeface="Consolas" panose="020B0609020204030204" pitchFamily="49" charset="0"/>
              </a:rPr>
              <a:t>[</a:t>
            </a:r>
            <a:r>
              <a:rPr lang="en-US" sz="1400" dirty="0" err="1">
                <a:latin typeface="Consolas" panose="020B0609020204030204" pitchFamily="49" charset="0"/>
              </a:rPr>
              <a:t>root@localhost</a:t>
            </a:r>
            <a:r>
              <a:rPr lang="en-US" sz="1400" dirty="0">
                <a:latin typeface="Consolas" panose="020B0609020204030204" pitchFamily="49" charset="0"/>
              </a:rPr>
              <a:t> </a:t>
            </a:r>
            <a:r>
              <a:rPr lang="en-US" sz="1400" dirty="0" err="1">
                <a:latin typeface="Consolas" panose="020B0609020204030204" pitchFamily="49" charset="0"/>
              </a:rPr>
              <a:t>ose</a:t>
            </a:r>
            <a:r>
              <a:rPr lang="en-US" sz="1400" dirty="0">
                <a:latin typeface="Consolas" panose="020B0609020204030204" pitchFamily="49" charset="0"/>
              </a:rPr>
              <a:t>-scanner]# docker history hub_ose_scanner:4.2.0</a:t>
            </a:r>
          </a:p>
          <a:p>
            <a:pPr>
              <a:spcBef>
                <a:spcPts val="0"/>
              </a:spcBef>
              <a:defRPr/>
            </a:pPr>
            <a:r>
              <a:rPr lang="en-US" sz="1400" dirty="0">
                <a:latin typeface="Consolas" panose="020B0609020204030204" pitchFamily="49" charset="0"/>
              </a:rPr>
              <a:t>IMAGE               CREATED             </a:t>
            </a:r>
            <a:r>
              <a:rPr lang="en-US" sz="1400" dirty="0" err="1">
                <a:latin typeface="Consolas" panose="020B0609020204030204" pitchFamily="49" charset="0"/>
              </a:rPr>
              <a:t>CREATED</a:t>
            </a:r>
            <a:r>
              <a:rPr lang="en-US" sz="1400" dirty="0">
                <a:latin typeface="Consolas" panose="020B0609020204030204" pitchFamily="49" charset="0"/>
              </a:rPr>
              <a:t> BY                                      SIZE                COMMENT</a:t>
            </a:r>
          </a:p>
          <a:p>
            <a:pPr>
              <a:spcBef>
                <a:spcPts val="0"/>
              </a:spcBef>
              <a:defRPr/>
            </a:pPr>
            <a:r>
              <a:rPr lang="en-US" sz="1400" dirty="0">
                <a:highlight>
                  <a:srgbClr val="00FF00"/>
                </a:highlight>
                <a:latin typeface="Consolas" panose="020B0609020204030204" pitchFamily="49" charset="0"/>
              </a:rPr>
              <a:t>395dfd09d6d7</a:t>
            </a:r>
            <a:r>
              <a:rPr lang="en-US" sz="1400" dirty="0">
                <a:latin typeface="Consolas" panose="020B0609020204030204" pitchFamily="49" charset="0"/>
              </a:rPr>
              <a:t>        16 hours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EXPOSE 9036/</a:t>
            </a:r>
            <a:r>
              <a:rPr lang="en-US" sz="1400" dirty="0" err="1">
                <a:latin typeface="Consolas" panose="020B0609020204030204" pitchFamily="49" charset="0"/>
              </a:rPr>
              <a:t>tcp</a:t>
            </a:r>
            <a:r>
              <a:rPr lang="en-US" sz="1400" dirty="0">
                <a:latin typeface="Consolas" panose="020B0609020204030204" pitchFamily="49" charset="0"/>
              </a:rPr>
              <a:t>              0 B</a:t>
            </a:r>
          </a:p>
          <a:p>
            <a:pPr>
              <a:spcBef>
                <a:spcPts val="0"/>
              </a:spcBef>
              <a:defRPr/>
            </a:pPr>
            <a:r>
              <a:rPr lang="en-US" sz="1400" dirty="0">
                <a:highlight>
                  <a:srgbClr val="00FF00"/>
                </a:highlight>
                <a:latin typeface="Consolas" panose="020B0609020204030204" pitchFamily="49" charset="0"/>
              </a:rPr>
              <a:t>6ccb88892a15        16 hours ago        /bin/</a:t>
            </a:r>
            <a:r>
              <a:rPr lang="en-US" sz="1400" dirty="0" err="1">
                <a:highlight>
                  <a:srgbClr val="00FF00"/>
                </a:highlight>
                <a:latin typeface="Consolas" panose="020B0609020204030204" pitchFamily="49" charset="0"/>
              </a:rPr>
              <a:t>sh</a:t>
            </a:r>
            <a:r>
              <a:rPr lang="en-US" sz="1400" dirty="0">
                <a:highlight>
                  <a:srgbClr val="00FF00"/>
                </a:highlight>
                <a:latin typeface="Consolas" panose="020B0609020204030204" pitchFamily="49" charset="0"/>
              </a:rPr>
              <a:t> -c #(</a:t>
            </a:r>
            <a:r>
              <a:rPr lang="en-US" sz="1400" dirty="0" err="1">
                <a:highlight>
                  <a:srgbClr val="00FF00"/>
                </a:highlight>
                <a:latin typeface="Consolas" panose="020B0609020204030204" pitchFamily="49" charset="0"/>
              </a:rPr>
              <a:t>nop</a:t>
            </a:r>
            <a:r>
              <a:rPr lang="en-US" sz="1400" dirty="0">
                <a:highlight>
                  <a:srgbClr val="00FF00"/>
                </a:highlight>
                <a:latin typeface="Consolas" panose="020B0609020204030204" pitchFamily="49" charset="0"/>
              </a:rPr>
              <a:t>)  ENTRYPOINT ["/</a:t>
            </a:r>
            <a:r>
              <a:rPr lang="en-US" sz="1400" dirty="0" err="1">
                <a:highlight>
                  <a:srgbClr val="00FF00"/>
                </a:highlight>
                <a:latin typeface="Consolas" panose="020B0609020204030204" pitchFamily="49" charset="0"/>
              </a:rPr>
              <a:t>ose_scanner</a:t>
            </a:r>
            <a:r>
              <a:rPr lang="en-US" sz="1400" dirty="0">
                <a:highlight>
                  <a:srgbClr val="00FF00"/>
                </a:highlight>
                <a:latin typeface="Consolas" panose="020B0609020204030204" pitchFamily="49" charset="0"/>
              </a:rPr>
              <a:t>"   0 B</a:t>
            </a:r>
          </a:p>
          <a:p>
            <a:pPr>
              <a:spcBef>
                <a:spcPts val="0"/>
              </a:spcBef>
              <a:defRPr/>
            </a:pPr>
            <a:r>
              <a:rPr lang="en-US" sz="1400" dirty="0">
                <a:latin typeface="Consolas" panose="020B0609020204030204" pitchFamily="49" charset="0"/>
              </a:rPr>
              <a:t>604fcdb13b57        16 hours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LABEL name=Black Duck </a:t>
            </a:r>
            <a:r>
              <a:rPr lang="en-US" sz="1400" dirty="0" err="1">
                <a:latin typeface="Consolas" panose="020B0609020204030204" pitchFamily="49" charset="0"/>
              </a:rPr>
              <a:t>OpsS</a:t>
            </a:r>
            <a:r>
              <a:rPr lang="en-US" sz="1400" dirty="0">
                <a:latin typeface="Consolas" panose="020B0609020204030204" pitchFamily="49" charset="0"/>
              </a:rPr>
              <a:t>   0 B</a:t>
            </a:r>
          </a:p>
          <a:p>
            <a:pPr>
              <a:spcBef>
                <a:spcPts val="0"/>
              </a:spcBef>
              <a:defRPr/>
            </a:pPr>
            <a:r>
              <a:rPr lang="en-US" sz="1400" dirty="0">
                <a:highlight>
                  <a:srgbClr val="FFFF00"/>
                </a:highlight>
                <a:latin typeface="Consolas" panose="020B0609020204030204" pitchFamily="49" charset="0"/>
              </a:rPr>
              <a:t>5bf60b767227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file:0319ebe1148b5cefa   682 B</a:t>
            </a:r>
          </a:p>
          <a:p>
            <a:pPr>
              <a:spcBef>
                <a:spcPts val="0"/>
              </a:spcBef>
              <a:defRPr/>
            </a:pPr>
            <a:r>
              <a:rPr lang="en-US" sz="1400" dirty="0">
                <a:highlight>
                  <a:srgbClr val="FFFF00"/>
                </a:highlight>
                <a:latin typeface="Consolas" panose="020B0609020204030204" pitchFamily="49" charset="0"/>
              </a:rPr>
              <a:t>fe23aeab7fcc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file:e822182ba43798ba0   11.36 kB</a:t>
            </a:r>
          </a:p>
          <a:p>
            <a:pPr>
              <a:spcBef>
                <a:spcPts val="0"/>
              </a:spcBef>
              <a:defRPr/>
            </a:pPr>
            <a:r>
              <a:rPr lang="en-US" sz="1400" dirty="0">
                <a:highlight>
                  <a:srgbClr val="FFFF00"/>
                </a:highlight>
                <a:latin typeface="Consolas" panose="020B0609020204030204" pitchFamily="49" charset="0"/>
              </a:rPr>
              <a:t>9cdc179735ad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file:e822182ba43798ba0   11.36 kB</a:t>
            </a:r>
          </a:p>
          <a:p>
            <a:pPr>
              <a:spcBef>
                <a:spcPts val="0"/>
              </a:spcBef>
              <a:defRPr/>
            </a:pPr>
            <a:r>
              <a:rPr lang="en-US" sz="1400" dirty="0">
                <a:highlight>
                  <a:srgbClr val="FFFF00"/>
                </a:highlight>
                <a:latin typeface="Consolas" panose="020B0609020204030204" pitchFamily="49" charset="0"/>
              </a:rPr>
              <a:t>57bd5e62be14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dir:d9dc3b531575096c83   241.6 MB</a:t>
            </a:r>
          </a:p>
          <a:p>
            <a:pPr>
              <a:spcBef>
                <a:spcPts val="0"/>
              </a:spcBef>
              <a:defRPr/>
            </a:pPr>
            <a:r>
              <a:rPr lang="en-US" sz="1400" dirty="0">
                <a:highlight>
                  <a:srgbClr val="FFFF00"/>
                </a:highlight>
                <a:latin typeface="Consolas" panose="020B0609020204030204" pitchFamily="49" charset="0"/>
              </a:rPr>
              <a:t>a1cb8fd37a68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file:98c69c969ee05b51b   6.14 MB</a:t>
            </a:r>
          </a:p>
          <a:p>
            <a:pPr>
              <a:spcBef>
                <a:spcPts val="0"/>
              </a:spcBef>
              <a:defRPr/>
            </a:pPr>
            <a:r>
              <a:rPr lang="en-US" sz="1400" dirty="0">
                <a:latin typeface="Consolas" panose="020B0609020204030204" pitchFamily="49" charset="0"/>
              </a:rPr>
              <a:t>13855a218a3e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ENV PATH=/scan.cli-4.2.0/b   0 B</a:t>
            </a:r>
          </a:p>
          <a:p>
            <a:pPr>
              <a:spcBef>
                <a:spcPts val="0"/>
              </a:spcBef>
              <a:defRPr/>
            </a:pPr>
            <a:r>
              <a:rPr lang="en-US" sz="1400" dirty="0">
                <a:latin typeface="Consolas" panose="020B0609020204030204" pitchFamily="49" charset="0"/>
              </a:rPr>
              <a:t>885efab8f9b5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ENV APP_HOME=/scan.cli-4.2   0 B</a:t>
            </a:r>
          </a:p>
          <a:p>
            <a:pPr>
              <a:spcBef>
                <a:spcPts val="0"/>
              </a:spcBef>
              <a:defRPr/>
            </a:pPr>
            <a:r>
              <a:rPr lang="en-US" sz="1400" dirty="0">
                <a:latin typeface="Consolas" panose="020B0609020204030204" pitchFamily="49" charset="0"/>
              </a:rPr>
              <a:t>1ed791e999b5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ARG BUILD                    0 B</a:t>
            </a:r>
          </a:p>
          <a:p>
            <a:pPr>
              <a:spcBef>
                <a:spcPts val="0"/>
              </a:spcBef>
              <a:defRPr/>
            </a:pPr>
            <a:r>
              <a:rPr lang="en-US" sz="1400" dirty="0">
                <a:latin typeface="Consolas" panose="020B0609020204030204" pitchFamily="49" charset="0"/>
              </a:rPr>
              <a:t>9dcb95a5ceb4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ARG BUILDTIME                0 B</a:t>
            </a:r>
          </a:p>
          <a:p>
            <a:pPr>
              <a:spcBef>
                <a:spcPts val="0"/>
              </a:spcBef>
              <a:defRPr/>
            </a:pPr>
            <a:r>
              <a:rPr lang="en-US" sz="1400" dirty="0">
                <a:latin typeface="Consolas" panose="020B0609020204030204" pitchFamily="49" charset="0"/>
              </a:rPr>
              <a:t>8ada27a4da06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ARG LASTCOMMIT               0 B</a:t>
            </a:r>
          </a:p>
          <a:p>
            <a:pPr>
              <a:spcBef>
                <a:spcPts val="0"/>
              </a:spcBef>
              <a:defRPr/>
            </a:pPr>
            <a:r>
              <a:rPr lang="en-US" sz="1400" dirty="0">
                <a:latin typeface="Consolas" panose="020B0609020204030204" pitchFamily="49" charset="0"/>
              </a:rPr>
              <a:t>7461b836791f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ARG </a:t>
            </a:r>
            <a:r>
              <a:rPr lang="en-US" sz="1400" dirty="0" err="1">
                <a:latin typeface="Consolas" panose="020B0609020204030204" pitchFamily="49" charset="0"/>
              </a:rPr>
              <a:t>bds_ver</a:t>
            </a:r>
            <a:r>
              <a:rPr lang="en-US" sz="1400" dirty="0">
                <a:latin typeface="Consolas" panose="020B0609020204030204" pitchFamily="49" charset="0"/>
              </a:rPr>
              <a:t>                  0 B</a:t>
            </a:r>
          </a:p>
          <a:p>
            <a:pPr>
              <a:spcBef>
                <a:spcPts val="0"/>
              </a:spcBef>
              <a:defRPr/>
            </a:pPr>
            <a:r>
              <a:rPr lang="en-US" sz="1400" dirty="0">
                <a:highlight>
                  <a:srgbClr val="FFFF00"/>
                </a:highlight>
                <a:latin typeface="Consolas" panose="020B0609020204030204" pitchFamily="49" charset="0"/>
              </a:rPr>
              <a:t>4020be54fb0f        7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yum -y update-minimal --security -   2.632 MB</a:t>
            </a:r>
          </a:p>
          <a:p>
            <a:pPr>
              <a:spcBef>
                <a:spcPts val="0"/>
              </a:spcBef>
              <a:defRPr/>
            </a:pPr>
            <a:r>
              <a:rPr lang="en-US" sz="1400" dirty="0">
                <a:latin typeface="Consolas" panose="020B0609020204030204" pitchFamily="49" charset="0"/>
              </a:rPr>
              <a:t>208a012b6fe4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MAINTAINER Black Duck Hub    0 B</a:t>
            </a:r>
          </a:p>
          <a:p>
            <a:pPr>
              <a:spcBef>
                <a:spcPts val="0"/>
              </a:spcBef>
              <a:defRPr/>
            </a:pPr>
            <a:r>
              <a:rPr lang="en-US" sz="1400" dirty="0">
                <a:highlight>
                  <a:srgbClr val="00FF00"/>
                </a:highlight>
                <a:latin typeface="Consolas" panose="020B0609020204030204" pitchFamily="49" charset="0"/>
              </a:rPr>
              <a:t>196e0ce0c9fb        6 weeks ago         /bin/</a:t>
            </a:r>
            <a:r>
              <a:rPr lang="en-US" sz="1400" dirty="0" err="1">
                <a:highlight>
                  <a:srgbClr val="00FF00"/>
                </a:highlight>
                <a:latin typeface="Consolas" panose="020B0609020204030204" pitchFamily="49" charset="0"/>
              </a:rPr>
              <a:t>sh</a:t>
            </a:r>
            <a:r>
              <a:rPr lang="en-US" sz="1400" dirty="0">
                <a:highlight>
                  <a:srgbClr val="00FF00"/>
                </a:highlight>
                <a:latin typeface="Consolas" panose="020B0609020204030204" pitchFamily="49" charset="0"/>
              </a:rPr>
              <a:t> -c #(</a:t>
            </a:r>
            <a:r>
              <a:rPr lang="en-US" sz="1400" dirty="0" err="1">
                <a:highlight>
                  <a:srgbClr val="00FF00"/>
                </a:highlight>
                <a:latin typeface="Consolas" panose="020B0609020204030204" pitchFamily="49" charset="0"/>
              </a:rPr>
              <a:t>nop</a:t>
            </a:r>
            <a:r>
              <a:rPr lang="en-US" sz="1400" dirty="0">
                <a:highlight>
                  <a:srgbClr val="00FF00"/>
                </a:highlight>
                <a:latin typeface="Consolas" panose="020B0609020204030204" pitchFamily="49" charset="0"/>
              </a:rPr>
              <a:t>)  CMD ["/bin/bash"]            0 B</a:t>
            </a:r>
          </a:p>
          <a:p>
            <a:pPr>
              <a:spcBef>
                <a:spcPts val="0"/>
              </a:spcBef>
              <a:defRPr/>
            </a:pPr>
            <a:r>
              <a:rPr lang="en-US" sz="1400" dirty="0">
                <a:latin typeface="Consolas" panose="020B0609020204030204" pitchFamily="49" charset="0"/>
              </a:rPr>
              <a:t>&lt;missing&gt;           6 weeks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LABEL name=CentOS Base Ima   0 B</a:t>
            </a:r>
          </a:p>
          <a:p>
            <a:pPr>
              <a:spcBef>
                <a:spcPts val="0"/>
              </a:spcBef>
              <a:defRPr/>
            </a:pPr>
            <a:r>
              <a:rPr lang="en-US" sz="1400" dirty="0">
                <a:highlight>
                  <a:srgbClr val="FFFF00"/>
                </a:highlight>
                <a:latin typeface="Consolas" panose="020B0609020204030204" pitchFamily="49" charset="0"/>
              </a:rPr>
              <a:t>&lt;missing&gt;           6 weeks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ADD file:1ed4d1a29d09a636dd   196.6 MB</a:t>
            </a:r>
          </a:p>
          <a:p>
            <a:pPr>
              <a:spcBef>
                <a:spcPts val="0"/>
              </a:spcBef>
              <a:defRPr/>
            </a:pPr>
            <a:endParaRPr lang="en-US" sz="1400" dirty="0">
              <a:latin typeface="Consolas" panose="020B0609020204030204" pitchFamily="49" charset="0"/>
            </a:endParaRPr>
          </a:p>
        </p:txBody>
      </p:sp>
      <p:sp>
        <p:nvSpPr>
          <p:cNvPr id="30723" name="Title 1">
            <a:extLst>
              <a:ext uri="{FF2B5EF4-FFF2-40B4-BE49-F238E27FC236}">
                <a16:creationId xmlns:a16="http://schemas.microsoft.com/office/drawing/2014/main" id="{F8E0DEE9-AD1E-4285-8CED-8E3CC08BC9B6}"/>
              </a:ext>
            </a:extLst>
          </p:cNvPr>
          <p:cNvSpPr>
            <a:spLocks noGrp="1"/>
          </p:cNvSpPr>
          <p:nvPr>
            <p:ph type="title"/>
          </p:nvPr>
        </p:nvSpPr>
        <p:spPr>
          <a:xfrm>
            <a:off x="279400" y="142875"/>
            <a:ext cx="11074400" cy="793750"/>
          </a:xfrm>
        </p:spPr>
        <p:txBody>
          <a:bodyPr/>
          <a:lstStyle/>
          <a:p>
            <a:r>
              <a:rPr lang="en-US" altLang="en-US"/>
              <a:t>How Images are Created – Image Layer History</a:t>
            </a:r>
          </a:p>
        </p:txBody>
      </p:sp>
    </p:spTree>
    <p:extLst>
      <p:ext uri="{BB962C8B-B14F-4D97-AF65-F5344CB8AC3E}">
        <p14:creationId xmlns:p14="http://schemas.microsoft.com/office/powerpoint/2010/main" val="1028924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EA1637-CF7C-436E-8282-7DC3602232D3}"/>
              </a:ext>
            </a:extLst>
          </p:cNvPr>
          <p:cNvSpPr>
            <a:spLocks noGrp="1"/>
          </p:cNvSpPr>
          <p:nvPr>
            <p:ph idx="1"/>
          </p:nvPr>
        </p:nvSpPr>
        <p:spPr>
          <a:extLst/>
        </p:spPr>
        <p:txBody>
          <a:bodyPr/>
          <a:lstStyle/>
          <a:p>
            <a:pPr>
              <a:spcBef>
                <a:spcPts val="0"/>
              </a:spcBef>
              <a:defRPr/>
            </a:pPr>
            <a:r>
              <a:rPr lang="en-US" sz="1400" dirty="0">
                <a:latin typeface="Consolas" panose="020B0609020204030204" pitchFamily="49" charset="0"/>
              </a:rPr>
              <a:t>[</a:t>
            </a:r>
            <a:r>
              <a:rPr lang="en-US" sz="1400" dirty="0" err="1">
                <a:latin typeface="Consolas" panose="020B0609020204030204" pitchFamily="49" charset="0"/>
              </a:rPr>
              <a:t>root@localhost</a:t>
            </a:r>
            <a:r>
              <a:rPr lang="en-US" sz="1400" dirty="0">
                <a:latin typeface="Consolas" panose="020B0609020204030204" pitchFamily="49" charset="0"/>
              </a:rPr>
              <a:t> </a:t>
            </a:r>
            <a:r>
              <a:rPr lang="en-US" sz="1400" dirty="0" err="1">
                <a:latin typeface="Consolas" panose="020B0609020204030204" pitchFamily="49" charset="0"/>
              </a:rPr>
              <a:t>ose</a:t>
            </a:r>
            <a:r>
              <a:rPr lang="en-US" sz="1400" dirty="0">
                <a:latin typeface="Consolas" panose="020B0609020204030204" pitchFamily="49" charset="0"/>
              </a:rPr>
              <a:t>-scanner]# docker history hub_ose_scanner:4.2.0</a:t>
            </a:r>
          </a:p>
          <a:p>
            <a:pPr>
              <a:spcBef>
                <a:spcPts val="0"/>
              </a:spcBef>
              <a:defRPr/>
            </a:pPr>
            <a:r>
              <a:rPr lang="en-US" sz="1400" dirty="0">
                <a:latin typeface="Consolas" panose="020B0609020204030204" pitchFamily="49" charset="0"/>
              </a:rPr>
              <a:t>IMAGE               CREATED             </a:t>
            </a:r>
            <a:r>
              <a:rPr lang="en-US" sz="1400" dirty="0" err="1">
                <a:latin typeface="Consolas" panose="020B0609020204030204" pitchFamily="49" charset="0"/>
              </a:rPr>
              <a:t>CREATED</a:t>
            </a:r>
            <a:r>
              <a:rPr lang="en-US" sz="1400" dirty="0">
                <a:latin typeface="Consolas" panose="020B0609020204030204" pitchFamily="49" charset="0"/>
              </a:rPr>
              <a:t> BY                                      SIZE                COMMENT</a:t>
            </a:r>
          </a:p>
          <a:p>
            <a:pPr>
              <a:spcBef>
                <a:spcPts val="0"/>
              </a:spcBef>
              <a:defRPr/>
            </a:pPr>
            <a:r>
              <a:rPr lang="en-US" sz="1400" dirty="0">
                <a:highlight>
                  <a:srgbClr val="00FF00"/>
                </a:highlight>
                <a:latin typeface="Consolas" panose="020B0609020204030204" pitchFamily="49" charset="0"/>
              </a:rPr>
              <a:t>395dfd09d6d7</a:t>
            </a:r>
            <a:r>
              <a:rPr lang="en-US" sz="1400" dirty="0">
                <a:latin typeface="Consolas" panose="020B0609020204030204" pitchFamily="49" charset="0"/>
              </a:rPr>
              <a:t>        16 hours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EXPOSE 9036/</a:t>
            </a:r>
            <a:r>
              <a:rPr lang="en-US" sz="1400" dirty="0" err="1">
                <a:latin typeface="Consolas" panose="020B0609020204030204" pitchFamily="49" charset="0"/>
              </a:rPr>
              <a:t>tcp</a:t>
            </a:r>
            <a:r>
              <a:rPr lang="en-US" sz="1400" dirty="0">
                <a:latin typeface="Consolas" panose="020B0609020204030204" pitchFamily="49" charset="0"/>
              </a:rPr>
              <a:t>              0 B</a:t>
            </a:r>
          </a:p>
          <a:p>
            <a:pPr>
              <a:spcBef>
                <a:spcPts val="0"/>
              </a:spcBef>
              <a:defRPr/>
            </a:pPr>
            <a:r>
              <a:rPr lang="en-US" sz="1400" dirty="0">
                <a:highlight>
                  <a:srgbClr val="00FF00"/>
                </a:highlight>
                <a:latin typeface="Consolas" panose="020B0609020204030204" pitchFamily="49" charset="0"/>
              </a:rPr>
              <a:t>6ccb88892a15        16 hours ago        /bin/</a:t>
            </a:r>
            <a:r>
              <a:rPr lang="en-US" sz="1400" dirty="0" err="1">
                <a:highlight>
                  <a:srgbClr val="00FF00"/>
                </a:highlight>
                <a:latin typeface="Consolas" panose="020B0609020204030204" pitchFamily="49" charset="0"/>
              </a:rPr>
              <a:t>sh</a:t>
            </a:r>
            <a:r>
              <a:rPr lang="en-US" sz="1400" dirty="0">
                <a:highlight>
                  <a:srgbClr val="00FF00"/>
                </a:highlight>
                <a:latin typeface="Consolas" panose="020B0609020204030204" pitchFamily="49" charset="0"/>
              </a:rPr>
              <a:t> -c #(</a:t>
            </a:r>
            <a:r>
              <a:rPr lang="en-US" sz="1400" dirty="0" err="1">
                <a:highlight>
                  <a:srgbClr val="00FF00"/>
                </a:highlight>
                <a:latin typeface="Consolas" panose="020B0609020204030204" pitchFamily="49" charset="0"/>
              </a:rPr>
              <a:t>nop</a:t>
            </a:r>
            <a:r>
              <a:rPr lang="en-US" sz="1400" dirty="0">
                <a:highlight>
                  <a:srgbClr val="00FF00"/>
                </a:highlight>
                <a:latin typeface="Consolas" panose="020B0609020204030204" pitchFamily="49" charset="0"/>
              </a:rPr>
              <a:t>)  ENTRYPOINT ["/</a:t>
            </a:r>
            <a:r>
              <a:rPr lang="en-US" sz="1400" dirty="0" err="1">
                <a:highlight>
                  <a:srgbClr val="00FF00"/>
                </a:highlight>
                <a:latin typeface="Consolas" panose="020B0609020204030204" pitchFamily="49" charset="0"/>
              </a:rPr>
              <a:t>ose_scanner</a:t>
            </a:r>
            <a:r>
              <a:rPr lang="en-US" sz="1400" dirty="0">
                <a:highlight>
                  <a:srgbClr val="00FF00"/>
                </a:highlight>
                <a:latin typeface="Consolas" panose="020B0609020204030204" pitchFamily="49" charset="0"/>
              </a:rPr>
              <a:t>"   0 B</a:t>
            </a:r>
          </a:p>
          <a:p>
            <a:pPr>
              <a:spcBef>
                <a:spcPts val="0"/>
              </a:spcBef>
              <a:defRPr/>
            </a:pPr>
            <a:r>
              <a:rPr lang="en-US" sz="1400" dirty="0">
                <a:latin typeface="Consolas" panose="020B0609020204030204" pitchFamily="49" charset="0"/>
              </a:rPr>
              <a:t>604fcdb13b57        16 hours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LABEL name=Black Duck </a:t>
            </a:r>
            <a:r>
              <a:rPr lang="en-US" sz="1400" dirty="0" err="1">
                <a:latin typeface="Consolas" panose="020B0609020204030204" pitchFamily="49" charset="0"/>
              </a:rPr>
              <a:t>OpsS</a:t>
            </a:r>
            <a:r>
              <a:rPr lang="en-US" sz="1400" dirty="0">
                <a:latin typeface="Consolas" panose="020B0609020204030204" pitchFamily="49" charset="0"/>
              </a:rPr>
              <a:t>   0 B</a:t>
            </a:r>
          </a:p>
          <a:p>
            <a:pPr>
              <a:spcBef>
                <a:spcPts val="0"/>
              </a:spcBef>
              <a:defRPr/>
            </a:pPr>
            <a:r>
              <a:rPr lang="en-US" sz="1400" dirty="0">
                <a:highlight>
                  <a:srgbClr val="FFFF00"/>
                </a:highlight>
                <a:latin typeface="Consolas" panose="020B0609020204030204" pitchFamily="49" charset="0"/>
              </a:rPr>
              <a:t>5bf60b767227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file:0319ebe1148b5cefa   682 B</a:t>
            </a:r>
          </a:p>
          <a:p>
            <a:pPr>
              <a:spcBef>
                <a:spcPts val="0"/>
              </a:spcBef>
              <a:defRPr/>
            </a:pPr>
            <a:r>
              <a:rPr lang="en-US" sz="1400" dirty="0">
                <a:highlight>
                  <a:srgbClr val="FFFF00"/>
                </a:highlight>
                <a:latin typeface="Consolas" panose="020B0609020204030204" pitchFamily="49" charset="0"/>
              </a:rPr>
              <a:t>fe23aeab7fcc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file:e822182ba43798ba0   11.36 kB</a:t>
            </a:r>
          </a:p>
          <a:p>
            <a:pPr>
              <a:spcBef>
                <a:spcPts val="0"/>
              </a:spcBef>
              <a:defRPr/>
            </a:pPr>
            <a:r>
              <a:rPr lang="en-US" sz="1400" dirty="0">
                <a:highlight>
                  <a:srgbClr val="FFFF00"/>
                </a:highlight>
                <a:latin typeface="Consolas" panose="020B0609020204030204" pitchFamily="49" charset="0"/>
              </a:rPr>
              <a:t>9cdc179735ad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file:e822182ba43798ba0   11.36 kB</a:t>
            </a:r>
          </a:p>
          <a:p>
            <a:pPr>
              <a:spcBef>
                <a:spcPts val="0"/>
              </a:spcBef>
              <a:defRPr/>
            </a:pPr>
            <a:r>
              <a:rPr lang="en-US" sz="1400" dirty="0">
                <a:highlight>
                  <a:srgbClr val="FFFF00"/>
                </a:highlight>
                <a:latin typeface="Consolas" panose="020B0609020204030204" pitchFamily="49" charset="0"/>
              </a:rPr>
              <a:t>57bd5e62be14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dir:d9dc3b531575096c83   241.6 MB</a:t>
            </a:r>
          </a:p>
          <a:p>
            <a:pPr>
              <a:spcBef>
                <a:spcPts val="0"/>
              </a:spcBef>
              <a:defRPr/>
            </a:pPr>
            <a:r>
              <a:rPr lang="en-US" sz="1400" dirty="0">
                <a:highlight>
                  <a:srgbClr val="FFFF00"/>
                </a:highlight>
                <a:latin typeface="Consolas" panose="020B0609020204030204" pitchFamily="49" charset="0"/>
              </a:rPr>
              <a:t>a1cb8fd37a68        2 days ago          /bin/</a:t>
            </a:r>
            <a:r>
              <a:rPr lang="en-US" sz="1400" dirty="0" err="1">
                <a:highlight>
                  <a:srgbClr val="FFFF00"/>
                </a:highlight>
                <a:latin typeface="Consolas" panose="020B0609020204030204" pitchFamily="49" charset="0"/>
              </a:rPr>
              <a:t>sh</a:t>
            </a:r>
            <a:r>
              <a:rPr lang="en-US" sz="1400" dirty="0">
                <a:highlight>
                  <a:srgbClr val="FFFF00"/>
                </a:highlight>
                <a:latin typeface="Consolas" panose="020B0609020204030204" pitchFamily="49" charset="0"/>
              </a:rPr>
              <a:t> -c #(</a:t>
            </a:r>
            <a:r>
              <a:rPr lang="en-US" sz="1400" dirty="0" err="1">
                <a:highlight>
                  <a:srgbClr val="FFFF00"/>
                </a:highlight>
                <a:latin typeface="Consolas" panose="020B0609020204030204" pitchFamily="49" charset="0"/>
              </a:rPr>
              <a:t>nop</a:t>
            </a:r>
            <a:r>
              <a:rPr lang="en-US" sz="1400" dirty="0">
                <a:highlight>
                  <a:srgbClr val="FFFF00"/>
                </a:highlight>
                <a:latin typeface="Consolas" panose="020B0609020204030204" pitchFamily="49" charset="0"/>
              </a:rPr>
              <a:t>) COPY file:98c69c969ee05b51b   6.14 MB</a:t>
            </a:r>
          </a:p>
          <a:p>
            <a:pPr>
              <a:spcBef>
                <a:spcPts val="0"/>
              </a:spcBef>
              <a:defRPr/>
            </a:pPr>
            <a:r>
              <a:rPr lang="en-US" sz="1400" dirty="0">
                <a:latin typeface="Consolas" panose="020B0609020204030204" pitchFamily="49" charset="0"/>
              </a:rPr>
              <a:t>13855a218a3e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ENV PATH=/scan.cli-4.2.0/b   0 B</a:t>
            </a:r>
          </a:p>
          <a:p>
            <a:pPr>
              <a:spcBef>
                <a:spcPts val="0"/>
              </a:spcBef>
              <a:defRPr/>
            </a:pPr>
            <a:r>
              <a:rPr lang="en-US" sz="1400" dirty="0">
                <a:latin typeface="Consolas" panose="020B0609020204030204" pitchFamily="49" charset="0"/>
              </a:rPr>
              <a:t>885efab8f9b5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ENV APP_HOME=/scan.cli-4.2   0 B</a:t>
            </a:r>
          </a:p>
          <a:p>
            <a:pPr>
              <a:spcBef>
                <a:spcPts val="0"/>
              </a:spcBef>
              <a:defRPr/>
            </a:pPr>
            <a:r>
              <a:rPr lang="en-US" sz="1400" dirty="0">
                <a:latin typeface="Consolas" panose="020B0609020204030204" pitchFamily="49" charset="0"/>
              </a:rPr>
              <a:t>1ed791e999b5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ARG BUILD                    0 B</a:t>
            </a:r>
          </a:p>
          <a:p>
            <a:pPr>
              <a:spcBef>
                <a:spcPts val="0"/>
              </a:spcBef>
              <a:defRPr/>
            </a:pPr>
            <a:r>
              <a:rPr lang="en-US" sz="1400" dirty="0">
                <a:latin typeface="Consolas" panose="020B0609020204030204" pitchFamily="49" charset="0"/>
              </a:rPr>
              <a:t>9dcb95a5ceb4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ARG BUILDTIME                0 B</a:t>
            </a:r>
          </a:p>
          <a:p>
            <a:pPr>
              <a:spcBef>
                <a:spcPts val="0"/>
              </a:spcBef>
              <a:defRPr/>
            </a:pPr>
            <a:r>
              <a:rPr lang="en-US" sz="1400" dirty="0">
                <a:latin typeface="Consolas" panose="020B0609020204030204" pitchFamily="49" charset="0"/>
              </a:rPr>
              <a:t>8ada27a4da06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ARG LASTCOMMIT               0 B</a:t>
            </a:r>
          </a:p>
          <a:p>
            <a:pPr>
              <a:spcBef>
                <a:spcPts val="0"/>
              </a:spcBef>
              <a:defRPr/>
            </a:pPr>
            <a:r>
              <a:rPr lang="en-US" sz="1400" dirty="0">
                <a:latin typeface="Consolas" panose="020B0609020204030204" pitchFamily="49" charset="0"/>
              </a:rPr>
              <a:t>7461b836791f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ARG </a:t>
            </a:r>
            <a:r>
              <a:rPr lang="en-US" sz="1400" dirty="0" err="1">
                <a:latin typeface="Consolas" panose="020B0609020204030204" pitchFamily="49" charset="0"/>
              </a:rPr>
              <a:t>bds_ver</a:t>
            </a:r>
            <a:r>
              <a:rPr lang="en-US" sz="1400" dirty="0">
                <a:latin typeface="Consolas" panose="020B0609020204030204" pitchFamily="49" charset="0"/>
              </a:rPr>
              <a:t>                  0 B</a:t>
            </a:r>
          </a:p>
          <a:p>
            <a:pPr>
              <a:spcBef>
                <a:spcPts val="0"/>
              </a:spcBef>
              <a:defRPr/>
            </a:pPr>
            <a:r>
              <a:rPr lang="en-US" sz="1400" dirty="0">
                <a:highlight>
                  <a:srgbClr val="FF0000"/>
                </a:highlight>
                <a:latin typeface="Consolas" panose="020B0609020204030204" pitchFamily="49" charset="0"/>
              </a:rPr>
              <a:t>4020be54fb0f        7 days ago          /bin/</a:t>
            </a:r>
            <a:r>
              <a:rPr lang="en-US" sz="1400" dirty="0" err="1">
                <a:highlight>
                  <a:srgbClr val="FF0000"/>
                </a:highlight>
                <a:latin typeface="Consolas" panose="020B0609020204030204" pitchFamily="49" charset="0"/>
              </a:rPr>
              <a:t>sh</a:t>
            </a:r>
            <a:r>
              <a:rPr lang="en-US" sz="1400" dirty="0">
                <a:highlight>
                  <a:srgbClr val="FF0000"/>
                </a:highlight>
                <a:latin typeface="Consolas" panose="020B0609020204030204" pitchFamily="49" charset="0"/>
              </a:rPr>
              <a:t> -c yum -y update-minimal --security -   2.632 MB</a:t>
            </a:r>
          </a:p>
          <a:p>
            <a:pPr>
              <a:spcBef>
                <a:spcPts val="0"/>
              </a:spcBef>
              <a:defRPr/>
            </a:pPr>
            <a:r>
              <a:rPr lang="en-US" sz="1400" dirty="0">
                <a:latin typeface="Consolas" panose="020B0609020204030204" pitchFamily="49" charset="0"/>
              </a:rPr>
              <a:t>208a012b6fe4        7 days ago          /bin/</a:t>
            </a:r>
            <a:r>
              <a:rPr lang="en-US" sz="1400" dirty="0" err="1">
                <a:latin typeface="Consolas" panose="020B0609020204030204" pitchFamily="49" charset="0"/>
              </a:rPr>
              <a:t>sh</a:t>
            </a:r>
            <a:r>
              <a:rPr lang="en-US" sz="1400" dirty="0">
                <a:latin typeface="Consolas" panose="020B0609020204030204" pitchFamily="49" charset="0"/>
              </a:rPr>
              <a:t> -c #(</a:t>
            </a:r>
            <a:r>
              <a:rPr lang="en-US" sz="1400" dirty="0" err="1">
                <a:latin typeface="Consolas" panose="020B0609020204030204" pitchFamily="49" charset="0"/>
              </a:rPr>
              <a:t>nop</a:t>
            </a:r>
            <a:r>
              <a:rPr lang="en-US" sz="1400" dirty="0">
                <a:latin typeface="Consolas" panose="020B0609020204030204" pitchFamily="49" charset="0"/>
              </a:rPr>
              <a:t>)  MAINTAINER Black Duck Hub    0 B</a:t>
            </a:r>
          </a:p>
          <a:p>
            <a:pPr>
              <a:spcBef>
                <a:spcPts val="0"/>
              </a:spcBef>
              <a:defRPr/>
            </a:pPr>
            <a:r>
              <a:rPr lang="en-US" sz="1400" dirty="0">
                <a:highlight>
                  <a:srgbClr val="FF0000"/>
                </a:highlight>
                <a:latin typeface="Consolas" panose="020B0609020204030204" pitchFamily="49" charset="0"/>
              </a:rPr>
              <a:t>196e0ce0c9fb        6 weeks ago         /bin/</a:t>
            </a:r>
            <a:r>
              <a:rPr lang="en-US" sz="1400" dirty="0" err="1">
                <a:highlight>
                  <a:srgbClr val="FF0000"/>
                </a:highlight>
                <a:latin typeface="Consolas" panose="020B0609020204030204" pitchFamily="49" charset="0"/>
              </a:rPr>
              <a:t>sh</a:t>
            </a:r>
            <a:r>
              <a:rPr lang="en-US" sz="1400" dirty="0">
                <a:highlight>
                  <a:srgbClr val="FF0000"/>
                </a:highlight>
                <a:latin typeface="Consolas" panose="020B0609020204030204" pitchFamily="49" charset="0"/>
              </a:rPr>
              <a:t> -c #(</a:t>
            </a:r>
            <a:r>
              <a:rPr lang="en-US" sz="1400" dirty="0" err="1">
                <a:highlight>
                  <a:srgbClr val="FF0000"/>
                </a:highlight>
                <a:latin typeface="Consolas" panose="020B0609020204030204" pitchFamily="49" charset="0"/>
              </a:rPr>
              <a:t>nop</a:t>
            </a:r>
            <a:r>
              <a:rPr lang="en-US" sz="1400" dirty="0">
                <a:highlight>
                  <a:srgbClr val="FF0000"/>
                </a:highlight>
                <a:latin typeface="Consolas" panose="020B0609020204030204" pitchFamily="49" charset="0"/>
              </a:rPr>
              <a:t>)  CMD ["/bin/bash"]            0 B</a:t>
            </a:r>
          </a:p>
          <a:p>
            <a:pPr>
              <a:spcBef>
                <a:spcPts val="0"/>
              </a:spcBef>
              <a:defRPr/>
            </a:pPr>
            <a:r>
              <a:rPr lang="en-US" sz="1400" dirty="0">
                <a:highlight>
                  <a:srgbClr val="FF0000"/>
                </a:highlight>
                <a:latin typeface="Consolas" panose="020B0609020204030204" pitchFamily="49" charset="0"/>
              </a:rPr>
              <a:t>&lt;missing&gt;           6 weeks ago         /bin/</a:t>
            </a:r>
            <a:r>
              <a:rPr lang="en-US" sz="1400" dirty="0" err="1">
                <a:highlight>
                  <a:srgbClr val="FF0000"/>
                </a:highlight>
                <a:latin typeface="Consolas" panose="020B0609020204030204" pitchFamily="49" charset="0"/>
              </a:rPr>
              <a:t>sh</a:t>
            </a:r>
            <a:r>
              <a:rPr lang="en-US" sz="1400" dirty="0">
                <a:highlight>
                  <a:srgbClr val="FF0000"/>
                </a:highlight>
                <a:latin typeface="Consolas" panose="020B0609020204030204" pitchFamily="49" charset="0"/>
              </a:rPr>
              <a:t> -c #(</a:t>
            </a:r>
            <a:r>
              <a:rPr lang="en-US" sz="1400" dirty="0" err="1">
                <a:highlight>
                  <a:srgbClr val="FF0000"/>
                </a:highlight>
                <a:latin typeface="Consolas" panose="020B0609020204030204" pitchFamily="49" charset="0"/>
              </a:rPr>
              <a:t>nop</a:t>
            </a:r>
            <a:r>
              <a:rPr lang="en-US" sz="1400" dirty="0">
                <a:highlight>
                  <a:srgbClr val="FF0000"/>
                </a:highlight>
                <a:latin typeface="Consolas" panose="020B0609020204030204" pitchFamily="49" charset="0"/>
              </a:rPr>
              <a:t>)  LABEL name=CentOS Base Ima   0 B</a:t>
            </a:r>
          </a:p>
          <a:p>
            <a:pPr>
              <a:spcBef>
                <a:spcPts val="0"/>
              </a:spcBef>
              <a:defRPr/>
            </a:pPr>
            <a:r>
              <a:rPr lang="en-US" sz="1400" dirty="0">
                <a:highlight>
                  <a:srgbClr val="FF0000"/>
                </a:highlight>
                <a:latin typeface="Consolas" panose="020B0609020204030204" pitchFamily="49" charset="0"/>
              </a:rPr>
              <a:t>&lt;missing&gt;           6 weeks ago         /bin/</a:t>
            </a:r>
            <a:r>
              <a:rPr lang="en-US" sz="1400" dirty="0" err="1">
                <a:highlight>
                  <a:srgbClr val="FF0000"/>
                </a:highlight>
                <a:latin typeface="Consolas" panose="020B0609020204030204" pitchFamily="49" charset="0"/>
              </a:rPr>
              <a:t>sh</a:t>
            </a:r>
            <a:r>
              <a:rPr lang="en-US" sz="1400" dirty="0">
                <a:highlight>
                  <a:srgbClr val="FF0000"/>
                </a:highlight>
                <a:latin typeface="Consolas" panose="020B0609020204030204" pitchFamily="49" charset="0"/>
              </a:rPr>
              <a:t> -c #(</a:t>
            </a:r>
            <a:r>
              <a:rPr lang="en-US" sz="1400" dirty="0" err="1">
                <a:highlight>
                  <a:srgbClr val="FF0000"/>
                </a:highlight>
                <a:latin typeface="Consolas" panose="020B0609020204030204" pitchFamily="49" charset="0"/>
              </a:rPr>
              <a:t>nop</a:t>
            </a:r>
            <a:r>
              <a:rPr lang="en-US" sz="1400" dirty="0">
                <a:highlight>
                  <a:srgbClr val="FF0000"/>
                </a:highlight>
                <a:latin typeface="Consolas" panose="020B0609020204030204" pitchFamily="49" charset="0"/>
              </a:rPr>
              <a:t>) ADD file:1ed4d1a29d09a636dd   196.6 MB</a:t>
            </a:r>
          </a:p>
          <a:p>
            <a:pPr>
              <a:spcBef>
                <a:spcPts val="0"/>
              </a:spcBef>
              <a:defRPr/>
            </a:pPr>
            <a:endParaRPr lang="en-US" sz="1400" dirty="0">
              <a:latin typeface="Consolas" panose="020B0609020204030204" pitchFamily="49" charset="0"/>
            </a:endParaRPr>
          </a:p>
        </p:txBody>
      </p:sp>
      <p:sp>
        <p:nvSpPr>
          <p:cNvPr id="31747" name="Title 1">
            <a:extLst>
              <a:ext uri="{FF2B5EF4-FFF2-40B4-BE49-F238E27FC236}">
                <a16:creationId xmlns:a16="http://schemas.microsoft.com/office/drawing/2014/main" id="{7BB2F62E-4712-4530-AEB4-972A3FD2772C}"/>
              </a:ext>
            </a:extLst>
          </p:cNvPr>
          <p:cNvSpPr>
            <a:spLocks noGrp="1"/>
          </p:cNvSpPr>
          <p:nvPr>
            <p:ph type="title"/>
          </p:nvPr>
        </p:nvSpPr>
        <p:spPr>
          <a:xfrm>
            <a:off x="279400" y="142875"/>
            <a:ext cx="11074400" cy="793750"/>
          </a:xfrm>
        </p:spPr>
        <p:txBody>
          <a:bodyPr/>
          <a:lstStyle/>
          <a:p>
            <a:r>
              <a:rPr lang="en-US" altLang="en-US"/>
              <a:t>How Images are Created – Image Layer Cache Impacts Build</a:t>
            </a:r>
          </a:p>
        </p:txBody>
      </p:sp>
      <p:sp>
        <p:nvSpPr>
          <p:cNvPr id="2" name="Rectangle 1">
            <a:extLst>
              <a:ext uri="{FF2B5EF4-FFF2-40B4-BE49-F238E27FC236}">
                <a16:creationId xmlns:a16="http://schemas.microsoft.com/office/drawing/2014/main" id="{868BFC50-183B-470A-904E-A1D1FCE83DE1}"/>
              </a:ext>
            </a:extLst>
          </p:cNvPr>
          <p:cNvSpPr/>
          <p:nvPr/>
        </p:nvSpPr>
        <p:spPr>
          <a:xfrm>
            <a:off x="2062796" y="5108610"/>
            <a:ext cx="1533159" cy="852756"/>
          </a:xfrm>
          <a:prstGeom prst="rect">
            <a:avLst/>
          </a:prstGeom>
          <a:noFill/>
          <a:ln w="38100">
            <a:solidFill>
              <a:schemeClr val="accent2">
                <a:lumMod val="75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a:extLst>
              <a:ext uri="{FF2B5EF4-FFF2-40B4-BE49-F238E27FC236}">
                <a16:creationId xmlns:a16="http://schemas.microsoft.com/office/drawing/2014/main" id="{ABB4B3AB-E6CD-4542-9268-DB55B2D560CA}"/>
              </a:ext>
            </a:extLst>
          </p:cNvPr>
          <p:cNvSpPr/>
          <p:nvPr/>
        </p:nvSpPr>
        <p:spPr>
          <a:xfrm>
            <a:off x="2027871" y="2357610"/>
            <a:ext cx="1533159" cy="1189820"/>
          </a:xfrm>
          <a:prstGeom prst="rect">
            <a:avLst/>
          </a:prstGeom>
          <a:noFill/>
          <a:ln w="38100">
            <a:solidFill>
              <a:srgbClr val="00B050"/>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a:extLst>
              <a:ext uri="{FF2B5EF4-FFF2-40B4-BE49-F238E27FC236}">
                <a16:creationId xmlns:a16="http://schemas.microsoft.com/office/drawing/2014/main" id="{48FAEA4C-C46E-4823-AE9C-ACE4545BC2EA}"/>
              </a:ext>
            </a:extLst>
          </p:cNvPr>
          <p:cNvSpPr/>
          <p:nvPr/>
        </p:nvSpPr>
        <p:spPr>
          <a:xfrm>
            <a:off x="2062796" y="4650756"/>
            <a:ext cx="1533159" cy="427232"/>
          </a:xfrm>
          <a:prstGeom prst="rect">
            <a:avLst/>
          </a:prstGeom>
          <a:noFill/>
          <a:ln w="38100">
            <a:solidFill>
              <a:schemeClr val="accent2">
                <a:lumMod val="75000"/>
              </a:schemeClr>
            </a:solidFill>
          </a:ln>
          <a:effectLst>
            <a:glow rad="228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5">
            <a:extLst>
              <a:ext uri="{FF2B5EF4-FFF2-40B4-BE49-F238E27FC236}">
                <a16:creationId xmlns:a16="http://schemas.microsoft.com/office/drawing/2014/main" id="{5D9BB08D-783B-422A-A589-EC306B7CB5A2}"/>
              </a:ext>
            </a:extLst>
          </p:cNvPr>
          <p:cNvGrpSpPr>
            <a:grpSpLocks/>
          </p:cNvGrpSpPr>
          <p:nvPr/>
        </p:nvGrpSpPr>
        <p:grpSpPr bwMode="auto">
          <a:xfrm>
            <a:off x="1651602" y="1186764"/>
            <a:ext cx="10017125" cy="4965700"/>
            <a:chOff x="2070217" y="1234611"/>
            <a:chExt cx="10017303" cy="4965472"/>
          </a:xfrm>
        </p:grpSpPr>
        <p:sp>
          <p:nvSpPr>
            <p:cNvPr id="5" name="Rectangle 4">
              <a:extLst>
                <a:ext uri="{FF2B5EF4-FFF2-40B4-BE49-F238E27FC236}">
                  <a16:creationId xmlns:a16="http://schemas.microsoft.com/office/drawing/2014/main" id="{1480D147-8570-4FF2-AB68-DB471044DFAE}"/>
                </a:ext>
              </a:extLst>
            </p:cNvPr>
            <p:cNvSpPr/>
            <p:nvPr/>
          </p:nvSpPr>
          <p:spPr>
            <a:xfrm>
              <a:off x="2105143" y="1234611"/>
              <a:ext cx="9982377" cy="49575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Content Placeholder 2">
              <a:extLst>
                <a:ext uri="{FF2B5EF4-FFF2-40B4-BE49-F238E27FC236}">
                  <a16:creationId xmlns:a16="http://schemas.microsoft.com/office/drawing/2014/main" id="{F7F3E236-B09B-4C74-BD10-E466D0B4ECE5}"/>
                </a:ext>
              </a:extLst>
            </p:cNvPr>
            <p:cNvSpPr txBox="1">
              <a:spLocks/>
            </p:cNvSpPr>
            <p:nvPr/>
          </p:nvSpPr>
          <p:spPr bwMode="auto">
            <a:xfrm>
              <a:off x="2070217" y="1333446"/>
              <a:ext cx="9906000" cy="486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a:extLst>
          </p:spPr>
          <p:txBody>
            <a:bodyPr/>
            <a:lstStyle>
              <a:lvl1pPr marL="0" indent="0" algn="l" defTabSz="912813" rtl="0" eaLnBrk="1" fontAlgn="base" hangingPunct="1">
                <a:lnSpc>
                  <a:spcPct val="100000"/>
                </a:lnSpc>
                <a:spcBef>
                  <a:spcPts val="1000"/>
                </a:spcBef>
                <a:spcAft>
                  <a:spcPct val="0"/>
                </a:spcAft>
                <a:buFont typeface="Arial" charset="0"/>
                <a:buNone/>
                <a:defRPr sz="2800" kern="1200">
                  <a:solidFill>
                    <a:schemeClr val="tx1"/>
                  </a:solidFill>
                  <a:latin typeface="+mn-lt"/>
                  <a:ea typeface="+mn-ea"/>
                  <a:cs typeface="+mn-cs"/>
                </a:defRPr>
              </a:lvl1pPr>
              <a:lvl2pPr marL="800060" indent="-342882" algn="l" defTabSz="912813" rtl="0" eaLnBrk="1" fontAlgn="base" hangingPunct="1">
                <a:lnSpc>
                  <a:spcPct val="100000"/>
                </a:lnSpc>
                <a:spcBef>
                  <a:spcPts val="500"/>
                </a:spcBef>
                <a:spcAft>
                  <a:spcPct val="0"/>
                </a:spcAft>
                <a:buFont typeface="Arial" charset="0"/>
                <a:buChar char="•"/>
                <a:defRPr sz="2400" kern="1200">
                  <a:solidFill>
                    <a:schemeClr val="tx2"/>
                  </a:solidFill>
                  <a:latin typeface="+mn-lt"/>
                  <a:ea typeface="+mn-ea"/>
                  <a:cs typeface="+mn-cs"/>
                </a:defRPr>
              </a:lvl2pPr>
              <a:lvl3pPr marL="1257238" indent="-342882" algn="l" defTabSz="912813" rtl="0" eaLnBrk="1" fontAlgn="base" hangingPunct="1">
                <a:lnSpc>
                  <a:spcPct val="100000"/>
                </a:lnSpc>
                <a:spcBef>
                  <a:spcPts val="500"/>
                </a:spcBef>
                <a:spcAft>
                  <a:spcPct val="0"/>
                </a:spcAft>
                <a:buFont typeface="Arial" charset="0"/>
                <a:buChar char="•"/>
                <a:defRPr sz="2000" kern="1200">
                  <a:solidFill>
                    <a:schemeClr val="accent1"/>
                  </a:solidFill>
                  <a:latin typeface="+mn-lt"/>
                  <a:ea typeface="+mn-ea"/>
                  <a:cs typeface="+mn-cs"/>
                </a:defRPr>
              </a:lvl3pPr>
              <a:lvl4pPr marL="1657268" indent="-285737" algn="l" defTabSz="912813" rtl="0" eaLnBrk="1" fontAlgn="base" hangingPunct="1">
                <a:lnSpc>
                  <a:spcPct val="100000"/>
                </a:lnSpc>
                <a:spcBef>
                  <a:spcPts val="500"/>
                </a:spcBef>
                <a:spcAft>
                  <a:spcPct val="0"/>
                </a:spcAft>
                <a:buFont typeface="Arial" charset="0"/>
                <a:buChar char="•"/>
                <a:defRPr kern="1200">
                  <a:solidFill>
                    <a:schemeClr val="accent1"/>
                  </a:solidFill>
                  <a:latin typeface="+mn-lt"/>
                  <a:ea typeface="+mn-ea"/>
                  <a:cs typeface="+mn-cs"/>
                </a:defRPr>
              </a:lvl4pPr>
              <a:lvl5pPr marL="2114446" indent="-285737" algn="l" defTabSz="912813" rtl="0" eaLnBrk="1" fontAlgn="base" hangingPunct="1">
                <a:lnSpc>
                  <a:spcPct val="100000"/>
                </a:lnSpc>
                <a:spcBef>
                  <a:spcPts val="500"/>
                </a:spcBef>
                <a:spcAft>
                  <a:spcPct val="0"/>
                </a:spcAft>
                <a:buFont typeface="Arial" charset="0"/>
                <a:buChar char="•"/>
                <a:defRPr kern="1200">
                  <a:solidFill>
                    <a:schemeClr val="accent1"/>
                  </a:solidFill>
                  <a:latin typeface="+mn-lt"/>
                  <a:ea typeface="+mn-ea"/>
                  <a:cs typeface="+mn-cs"/>
                </a:defRPr>
              </a:lvl5pPr>
              <a:lvl6pPr marL="2514474"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defRPr/>
              </a:pPr>
              <a:r>
                <a:rPr lang="en-US" sz="1400" dirty="0">
                  <a:latin typeface="Consolas" panose="020B0609020204030204" pitchFamily="49" charset="0"/>
                </a:rPr>
                <a:t>[</a:t>
              </a:r>
              <a:r>
                <a:rPr lang="en-US" sz="1400" dirty="0" err="1">
                  <a:latin typeface="Consolas" panose="020B0609020204030204" pitchFamily="49" charset="0"/>
                </a:rPr>
                <a:t>root@localhost</a:t>
              </a:r>
              <a:r>
                <a:rPr lang="en-US" sz="1400" dirty="0">
                  <a:latin typeface="Consolas" panose="020B0609020204030204" pitchFamily="49" charset="0"/>
                </a:rPr>
                <a:t> </a:t>
              </a:r>
              <a:r>
                <a:rPr lang="en-US" sz="1400" dirty="0" err="1">
                  <a:latin typeface="Consolas" panose="020B0609020204030204" pitchFamily="49" charset="0"/>
                </a:rPr>
                <a:t>ose</a:t>
              </a:r>
              <a:r>
                <a:rPr lang="en-US" sz="1400" dirty="0">
                  <a:latin typeface="Consolas" panose="020B0609020204030204" pitchFamily="49" charset="0"/>
                </a:rPr>
                <a:t>-scanner]# docker images --all</a:t>
              </a:r>
            </a:p>
            <a:p>
              <a:pPr>
                <a:spcBef>
                  <a:spcPts val="0"/>
                </a:spcBef>
                <a:defRPr/>
              </a:pPr>
              <a:r>
                <a:rPr lang="en-US" sz="1400" dirty="0">
                  <a:latin typeface="Consolas" panose="020B0609020204030204" pitchFamily="49" charset="0"/>
                </a:rPr>
                <a:t>REPOSITORY           TAG                 IMAGE ID            CREATED             SIZE</a:t>
              </a:r>
            </a:p>
            <a:p>
              <a:pPr>
                <a:spcBef>
                  <a:spcPts val="0"/>
                </a:spcBef>
                <a:defRPr/>
              </a:pPr>
              <a:r>
                <a:rPr lang="en-US" sz="1400" dirty="0" err="1">
                  <a:latin typeface="Consolas" panose="020B0609020204030204" pitchFamily="49" charset="0"/>
                </a:rPr>
                <a:t>hub_ose_scanner</a:t>
              </a:r>
              <a:r>
                <a:rPr lang="en-US" sz="1400" dirty="0">
                  <a:latin typeface="Consolas" panose="020B0609020204030204" pitchFamily="49" charset="0"/>
                </a:rPr>
                <a:t>      4.2.0               395dfd09d6d7        17 hours ago        447 MB</a:t>
              </a:r>
            </a:p>
            <a:p>
              <a:pPr>
                <a:spcBef>
                  <a:spcPts val="0"/>
                </a:spcBef>
                <a:defRPr/>
              </a:pPr>
              <a:r>
                <a:rPr lang="en-US" sz="1400" dirty="0">
                  <a:latin typeface="Consolas" panose="020B0609020204030204" pitchFamily="49" charset="0"/>
                </a:rPr>
                <a:t>&lt;none&gt;               &lt;none&gt;              6ccb88892a15        17 hours ago        447 MB</a:t>
              </a:r>
            </a:p>
            <a:p>
              <a:pPr>
                <a:spcBef>
                  <a:spcPts val="0"/>
                </a:spcBef>
                <a:defRPr/>
              </a:pPr>
              <a:r>
                <a:rPr lang="en-US" sz="1400" dirty="0">
                  <a:latin typeface="Consolas" panose="020B0609020204030204" pitchFamily="49" charset="0"/>
                </a:rPr>
                <a:t>&lt;none&gt;               &lt;none&gt;              604fcdb13b57        17 hours ago        447 MB</a:t>
              </a:r>
            </a:p>
            <a:p>
              <a:pPr>
                <a:spcBef>
                  <a:spcPts val="0"/>
                </a:spcBef>
                <a:defRPr/>
              </a:pPr>
              <a:r>
                <a:rPr lang="en-US" sz="1400" dirty="0">
                  <a:latin typeface="Consolas" panose="020B0609020204030204" pitchFamily="49" charset="0"/>
                </a:rPr>
                <a:t>&lt;none&gt;               &lt;none&gt;              5bf60b767227        2 days ago          447 MB</a:t>
              </a:r>
            </a:p>
            <a:p>
              <a:pPr>
                <a:spcBef>
                  <a:spcPts val="0"/>
                </a:spcBef>
                <a:defRPr/>
              </a:pPr>
              <a:r>
                <a:rPr lang="en-US" sz="1400" dirty="0">
                  <a:latin typeface="Consolas" panose="020B0609020204030204" pitchFamily="49" charset="0"/>
                </a:rPr>
                <a:t>&lt;none&gt;               &lt;none&gt;              fe23aeab7fcc        2 days ago          447 MB</a:t>
              </a:r>
            </a:p>
            <a:p>
              <a:pPr>
                <a:spcBef>
                  <a:spcPts val="0"/>
                </a:spcBef>
                <a:defRPr/>
              </a:pPr>
              <a:r>
                <a:rPr lang="en-US" sz="1400" dirty="0">
                  <a:latin typeface="Consolas" panose="020B0609020204030204" pitchFamily="49" charset="0"/>
                </a:rPr>
                <a:t>&lt;none&gt;               &lt;none&gt;              9cdc179735ad        2 days ago          447 MB</a:t>
              </a:r>
            </a:p>
            <a:p>
              <a:pPr>
                <a:spcBef>
                  <a:spcPts val="0"/>
                </a:spcBef>
                <a:defRPr/>
              </a:pPr>
              <a:r>
                <a:rPr lang="en-US" sz="1400" dirty="0">
                  <a:latin typeface="Consolas" panose="020B0609020204030204" pitchFamily="49" charset="0"/>
                </a:rPr>
                <a:t>&lt;none&gt;               &lt;none&gt;              57bd5e62be14        2 days ago          447 MB</a:t>
              </a:r>
            </a:p>
            <a:p>
              <a:pPr>
                <a:spcBef>
                  <a:spcPts val="0"/>
                </a:spcBef>
                <a:defRPr/>
              </a:pPr>
              <a:r>
                <a:rPr lang="en-US" sz="1400" dirty="0">
                  <a:latin typeface="Consolas" panose="020B0609020204030204" pitchFamily="49" charset="0"/>
                </a:rPr>
                <a:t>&lt;none&gt;               &lt;none&gt;              a1cb8fd37a68        2 days ago          205.4 MB</a:t>
              </a:r>
            </a:p>
            <a:p>
              <a:pPr>
                <a:spcBef>
                  <a:spcPts val="0"/>
                </a:spcBef>
                <a:defRPr/>
              </a:pPr>
              <a:r>
                <a:rPr lang="en-US" sz="1400" dirty="0">
                  <a:latin typeface="Consolas" panose="020B0609020204030204" pitchFamily="49" charset="0"/>
                </a:rPr>
                <a:t>&lt;none&gt;               &lt;none&gt;              13855a218a3e        7 days ago          199.3 MB</a:t>
              </a:r>
            </a:p>
            <a:p>
              <a:pPr>
                <a:spcBef>
                  <a:spcPts val="0"/>
                </a:spcBef>
                <a:defRPr/>
              </a:pPr>
              <a:r>
                <a:rPr lang="en-US" sz="1400" dirty="0">
                  <a:latin typeface="Consolas" panose="020B0609020204030204" pitchFamily="49" charset="0"/>
                </a:rPr>
                <a:t>&lt;none&gt;               &lt;none&gt;              885efab8f9b5        7 days ago          199.3 MB</a:t>
              </a:r>
            </a:p>
            <a:p>
              <a:pPr>
                <a:spcBef>
                  <a:spcPts val="0"/>
                </a:spcBef>
                <a:defRPr/>
              </a:pPr>
              <a:r>
                <a:rPr lang="en-US" sz="1400" dirty="0">
                  <a:latin typeface="Consolas" panose="020B0609020204030204" pitchFamily="49" charset="0"/>
                </a:rPr>
                <a:t>&lt;none&gt;               &lt;none&gt;              1ed791e999b5        7 days ago          199.3 MB</a:t>
              </a:r>
            </a:p>
            <a:p>
              <a:pPr>
                <a:spcBef>
                  <a:spcPts val="0"/>
                </a:spcBef>
                <a:defRPr/>
              </a:pPr>
              <a:r>
                <a:rPr lang="en-US" sz="1400" dirty="0">
                  <a:latin typeface="Consolas" panose="020B0609020204030204" pitchFamily="49" charset="0"/>
                </a:rPr>
                <a:t>&lt;none&gt;               &lt;none&gt;              9dcb95a5ceb4        7 days ago          199.3 MB</a:t>
              </a:r>
            </a:p>
            <a:p>
              <a:pPr>
                <a:spcBef>
                  <a:spcPts val="0"/>
                </a:spcBef>
                <a:defRPr/>
              </a:pPr>
              <a:r>
                <a:rPr lang="en-US" sz="1400" dirty="0">
                  <a:latin typeface="Consolas" panose="020B0609020204030204" pitchFamily="49" charset="0"/>
                </a:rPr>
                <a:t>&lt;none&gt;               &lt;none&gt;              8ada27a4da06        7 days ago          199.3 MB</a:t>
              </a:r>
            </a:p>
            <a:p>
              <a:pPr>
                <a:spcBef>
                  <a:spcPts val="0"/>
                </a:spcBef>
                <a:defRPr/>
              </a:pPr>
              <a:r>
                <a:rPr lang="en-US" sz="1400" dirty="0">
                  <a:latin typeface="Consolas" panose="020B0609020204030204" pitchFamily="49" charset="0"/>
                </a:rPr>
                <a:t>&lt;none&gt;               &lt;none&gt;              7461b836791f        7 days ago          199.3 MB</a:t>
              </a:r>
            </a:p>
            <a:p>
              <a:pPr>
                <a:spcBef>
                  <a:spcPts val="0"/>
                </a:spcBef>
                <a:defRPr/>
              </a:pPr>
              <a:r>
                <a:rPr lang="en-US" sz="1400" dirty="0">
                  <a:highlight>
                    <a:srgbClr val="FF0000"/>
                  </a:highlight>
                  <a:latin typeface="Consolas" panose="020B0609020204030204" pitchFamily="49" charset="0"/>
                </a:rPr>
                <a:t>&lt;none&gt;               &lt;none&gt;              4020be54fb0f        7 days ago          199.3 MB</a:t>
              </a:r>
            </a:p>
            <a:p>
              <a:pPr>
                <a:spcBef>
                  <a:spcPts val="0"/>
                </a:spcBef>
                <a:defRPr/>
              </a:pPr>
              <a:r>
                <a:rPr lang="en-US" sz="1400" dirty="0">
                  <a:latin typeface="Consolas" panose="020B0609020204030204" pitchFamily="49" charset="0"/>
                </a:rPr>
                <a:t>&lt;none&gt;               &lt;none&gt;              208a012b6fe4        7 days ago          196.6 MB</a:t>
              </a:r>
            </a:p>
            <a:p>
              <a:pPr>
                <a:spcBef>
                  <a:spcPts val="0"/>
                </a:spcBef>
                <a:defRPr/>
              </a:pPr>
              <a:r>
                <a:rPr lang="en-US" sz="1400" dirty="0">
                  <a:highlight>
                    <a:srgbClr val="FF0000"/>
                  </a:highlight>
                  <a:latin typeface="Consolas" panose="020B0609020204030204" pitchFamily="49" charset="0"/>
                </a:rPr>
                <a:t>docker.io/centos     centos7             196e0ce0c9fb        6 weeks ago         196.6 MB</a:t>
              </a:r>
            </a:p>
          </p:txBody>
        </p:sp>
      </p:grpSp>
    </p:spTree>
    <p:extLst>
      <p:ext uri="{BB962C8B-B14F-4D97-AF65-F5344CB8AC3E}">
        <p14:creationId xmlns:p14="http://schemas.microsoft.com/office/powerpoint/2010/main" val="1264171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CD918FC-82A2-42AF-9247-E44351FA1D8D}"/>
              </a:ext>
            </a:extLst>
          </p:cNvPr>
          <p:cNvSpPr>
            <a:spLocks noGrp="1"/>
          </p:cNvSpPr>
          <p:nvPr>
            <p:ph idx="1"/>
          </p:nvPr>
        </p:nvSpPr>
        <p:spPr>
          <a:xfrm>
            <a:off x="279400" y="1146175"/>
            <a:ext cx="6592888" cy="4991100"/>
          </a:xfrm>
        </p:spPr>
        <p:txBody>
          <a:bodyPr/>
          <a:lstStyle/>
          <a:p>
            <a:pPr marL="457200" indent="-457200">
              <a:buFont typeface="Open Sans Bold"/>
              <a:buAutoNum type="arabicPeriod"/>
            </a:pPr>
            <a:r>
              <a:rPr lang="en-US" altLang="en-US" sz="2400" dirty="0"/>
              <a:t>Pull and run “latest”</a:t>
            </a:r>
          </a:p>
          <a:p>
            <a:pPr marL="457200" indent="-457200">
              <a:buFont typeface="Open Sans Bold"/>
              <a:buAutoNum type="arabicPeriod"/>
            </a:pPr>
            <a:r>
              <a:rPr lang="en-US" altLang="en-US" sz="2400" dirty="0"/>
              <a:t>Scale to 2 replicas</a:t>
            </a:r>
          </a:p>
          <a:p>
            <a:pPr marL="457200" indent="-457200">
              <a:buFont typeface="Open Sans Bold"/>
              <a:buAutoNum type="arabicPeriod"/>
            </a:pPr>
            <a:r>
              <a:rPr lang="en-US" altLang="en-US" sz="2400" dirty="0"/>
              <a:t>Pull and run tag “1.0.1”</a:t>
            </a:r>
          </a:p>
          <a:p>
            <a:pPr marL="457200" indent="-457200">
              <a:buFont typeface="Open Sans Bold"/>
              <a:buAutoNum type="arabicPeriod"/>
            </a:pPr>
            <a:r>
              <a:rPr lang="en-US" altLang="en-US" sz="2400" dirty="0"/>
              <a:t>Scale to 2 replicas</a:t>
            </a:r>
          </a:p>
          <a:p>
            <a:pPr marL="457200" indent="-457200">
              <a:buFont typeface="Open Sans Bold"/>
              <a:buAutoNum type="arabicPeriod"/>
            </a:pPr>
            <a:r>
              <a:rPr lang="en-US" altLang="en-US" sz="2400" dirty="0"/>
              <a:t>Pull and run pull spec “sha256:12345”</a:t>
            </a:r>
          </a:p>
          <a:p>
            <a:pPr marL="457200" indent="-457200">
              <a:buFont typeface="Open Sans Bold"/>
              <a:buAutoNum type="arabicPeriod"/>
            </a:pPr>
            <a:r>
              <a:rPr lang="en-US" altLang="en-US" sz="2400" dirty="0"/>
              <a:t>Scale to 2 replicas</a:t>
            </a:r>
          </a:p>
          <a:p>
            <a:pPr marL="457200" indent="-457200">
              <a:buFont typeface="Open Sans Bold"/>
              <a:buAutoNum type="arabicPeriod"/>
            </a:pPr>
            <a:r>
              <a:rPr lang="en-US" altLang="en-US" sz="2400" dirty="0"/>
              <a:t>Delete tag “1.0.1” in registry</a:t>
            </a:r>
          </a:p>
          <a:p>
            <a:pPr marL="457200" indent="-457200">
              <a:buFont typeface="Open Sans Bold"/>
              <a:buAutoNum type="arabicPeriod"/>
            </a:pPr>
            <a:r>
              <a:rPr lang="en-US" altLang="en-US" sz="2400" dirty="0"/>
              <a:t>Scale “1.0.1” to 3 replicas</a:t>
            </a:r>
          </a:p>
          <a:p>
            <a:pPr marL="457200" indent="-457200">
              <a:buFont typeface="Open Sans Bold"/>
              <a:buAutoNum type="arabicPeriod"/>
            </a:pPr>
            <a:r>
              <a:rPr lang="en-US" altLang="en-US" sz="2400" dirty="0"/>
              <a:t>Add node 2</a:t>
            </a:r>
          </a:p>
          <a:p>
            <a:pPr marL="457200" indent="-457200">
              <a:buFont typeface="Open Sans Bold"/>
              <a:buAutoNum type="arabicPeriod"/>
            </a:pPr>
            <a:r>
              <a:rPr lang="en-US" altLang="en-US" sz="2400" dirty="0"/>
              <a:t>Down node 1</a:t>
            </a:r>
          </a:p>
        </p:txBody>
      </p:sp>
      <p:sp>
        <p:nvSpPr>
          <p:cNvPr id="23555" name="Title 2">
            <a:extLst>
              <a:ext uri="{FF2B5EF4-FFF2-40B4-BE49-F238E27FC236}">
                <a16:creationId xmlns:a16="http://schemas.microsoft.com/office/drawing/2014/main" id="{E7317DC7-6134-4476-8B9E-334621258527}"/>
              </a:ext>
            </a:extLst>
          </p:cNvPr>
          <p:cNvSpPr>
            <a:spLocks noGrp="1"/>
          </p:cNvSpPr>
          <p:nvPr>
            <p:ph type="title"/>
          </p:nvPr>
        </p:nvSpPr>
        <p:spPr>
          <a:xfrm>
            <a:off x="279400" y="142875"/>
            <a:ext cx="11074400" cy="793750"/>
          </a:xfrm>
        </p:spPr>
        <p:txBody>
          <a:bodyPr/>
          <a:lstStyle/>
          <a:p>
            <a:r>
              <a:rPr lang="en-US" altLang="en-US"/>
              <a:t>Image Consistency and Pull Specifications</a:t>
            </a:r>
          </a:p>
        </p:txBody>
      </p:sp>
      <p:sp>
        <p:nvSpPr>
          <p:cNvPr id="5" name="Rectangle 4">
            <a:extLst>
              <a:ext uri="{FF2B5EF4-FFF2-40B4-BE49-F238E27FC236}">
                <a16:creationId xmlns:a16="http://schemas.microsoft.com/office/drawing/2014/main" id="{C02AAD14-B97E-4A5D-9235-E577D95D68BB}"/>
              </a:ext>
            </a:extLst>
          </p:cNvPr>
          <p:cNvSpPr/>
          <p:nvPr/>
        </p:nvSpPr>
        <p:spPr>
          <a:xfrm>
            <a:off x="7650163" y="1514475"/>
            <a:ext cx="3922712" cy="19145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t>Cluster Node 1</a:t>
            </a:r>
          </a:p>
        </p:txBody>
      </p:sp>
      <p:sp>
        <p:nvSpPr>
          <p:cNvPr id="6" name="Rectangle 5">
            <a:extLst>
              <a:ext uri="{FF2B5EF4-FFF2-40B4-BE49-F238E27FC236}">
                <a16:creationId xmlns:a16="http://schemas.microsoft.com/office/drawing/2014/main" id="{0B32C686-327D-4ACA-BC7C-FF20B0549D26}"/>
              </a:ext>
            </a:extLst>
          </p:cNvPr>
          <p:cNvSpPr/>
          <p:nvPr/>
        </p:nvSpPr>
        <p:spPr>
          <a:xfrm>
            <a:off x="7650163" y="3868738"/>
            <a:ext cx="3922712" cy="19145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dirty="0"/>
              <a:t>Cluster Node 2</a:t>
            </a:r>
          </a:p>
        </p:txBody>
      </p:sp>
      <p:sp>
        <p:nvSpPr>
          <p:cNvPr id="8" name="Rectangle 7">
            <a:extLst>
              <a:ext uri="{FF2B5EF4-FFF2-40B4-BE49-F238E27FC236}">
                <a16:creationId xmlns:a16="http://schemas.microsoft.com/office/drawing/2014/main" id="{8093E7CB-F733-4231-81AE-2EABB59CC57C}"/>
              </a:ext>
            </a:extLst>
          </p:cNvPr>
          <p:cNvSpPr/>
          <p:nvPr/>
        </p:nvSpPr>
        <p:spPr>
          <a:xfrm>
            <a:off x="7885470" y="2057400"/>
            <a:ext cx="412955" cy="1371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“latest”</a:t>
            </a:r>
          </a:p>
        </p:txBody>
      </p:sp>
      <p:sp>
        <p:nvSpPr>
          <p:cNvPr id="9" name="Rectangle 8">
            <a:extLst>
              <a:ext uri="{FF2B5EF4-FFF2-40B4-BE49-F238E27FC236}">
                <a16:creationId xmlns:a16="http://schemas.microsoft.com/office/drawing/2014/main" id="{21A1AD58-C0A7-4E85-9E62-C280410983EC}"/>
              </a:ext>
            </a:extLst>
          </p:cNvPr>
          <p:cNvSpPr/>
          <p:nvPr/>
        </p:nvSpPr>
        <p:spPr>
          <a:xfrm>
            <a:off x="8318090" y="2057400"/>
            <a:ext cx="412955" cy="137160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“latest”</a:t>
            </a:r>
          </a:p>
        </p:txBody>
      </p:sp>
      <p:sp>
        <p:nvSpPr>
          <p:cNvPr id="10" name="Rectangle 9">
            <a:extLst>
              <a:ext uri="{FF2B5EF4-FFF2-40B4-BE49-F238E27FC236}">
                <a16:creationId xmlns:a16="http://schemas.microsoft.com/office/drawing/2014/main" id="{5AE7E965-96D1-4291-8500-AE71F07D6350}"/>
              </a:ext>
            </a:extLst>
          </p:cNvPr>
          <p:cNvSpPr/>
          <p:nvPr/>
        </p:nvSpPr>
        <p:spPr>
          <a:xfrm>
            <a:off x="8873613" y="2057400"/>
            <a:ext cx="412955" cy="13716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1.0.1</a:t>
            </a:r>
          </a:p>
        </p:txBody>
      </p:sp>
      <p:sp>
        <p:nvSpPr>
          <p:cNvPr id="11" name="Rectangle 10">
            <a:extLst>
              <a:ext uri="{FF2B5EF4-FFF2-40B4-BE49-F238E27FC236}">
                <a16:creationId xmlns:a16="http://schemas.microsoft.com/office/drawing/2014/main" id="{5674FF0E-A88E-42A9-B773-61E5F1BCD275}"/>
              </a:ext>
            </a:extLst>
          </p:cNvPr>
          <p:cNvSpPr/>
          <p:nvPr/>
        </p:nvSpPr>
        <p:spPr>
          <a:xfrm>
            <a:off x="9306233" y="2057400"/>
            <a:ext cx="412955" cy="13716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1.0.1</a:t>
            </a:r>
          </a:p>
        </p:txBody>
      </p:sp>
      <p:sp>
        <p:nvSpPr>
          <p:cNvPr id="12" name="Rectangle 11">
            <a:extLst>
              <a:ext uri="{FF2B5EF4-FFF2-40B4-BE49-F238E27FC236}">
                <a16:creationId xmlns:a16="http://schemas.microsoft.com/office/drawing/2014/main" id="{44731035-8354-41BD-88BA-D1CA8D9EFB33}"/>
              </a:ext>
            </a:extLst>
          </p:cNvPr>
          <p:cNvSpPr/>
          <p:nvPr/>
        </p:nvSpPr>
        <p:spPr>
          <a:xfrm>
            <a:off x="9861756" y="2057400"/>
            <a:ext cx="412955" cy="13716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Sha256:12345</a:t>
            </a:r>
          </a:p>
        </p:txBody>
      </p:sp>
      <p:sp>
        <p:nvSpPr>
          <p:cNvPr id="13" name="Rectangle 12">
            <a:extLst>
              <a:ext uri="{FF2B5EF4-FFF2-40B4-BE49-F238E27FC236}">
                <a16:creationId xmlns:a16="http://schemas.microsoft.com/office/drawing/2014/main" id="{F775024E-208A-4560-BDC4-1A448FB35F14}"/>
              </a:ext>
            </a:extLst>
          </p:cNvPr>
          <p:cNvSpPr/>
          <p:nvPr/>
        </p:nvSpPr>
        <p:spPr>
          <a:xfrm>
            <a:off x="10294376" y="2057400"/>
            <a:ext cx="412955" cy="13716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Sha256:12345</a:t>
            </a:r>
          </a:p>
        </p:txBody>
      </p:sp>
      <p:sp>
        <p:nvSpPr>
          <p:cNvPr id="14" name="Rectangle 13">
            <a:extLst>
              <a:ext uri="{FF2B5EF4-FFF2-40B4-BE49-F238E27FC236}">
                <a16:creationId xmlns:a16="http://schemas.microsoft.com/office/drawing/2014/main" id="{7BE60E78-E721-48CF-A47A-EA6E02F05962}"/>
              </a:ext>
            </a:extLst>
          </p:cNvPr>
          <p:cNvSpPr/>
          <p:nvPr/>
        </p:nvSpPr>
        <p:spPr>
          <a:xfrm>
            <a:off x="10840065" y="2057400"/>
            <a:ext cx="412955" cy="1371600"/>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1.0.1</a:t>
            </a:r>
          </a:p>
        </p:txBody>
      </p:sp>
      <p:sp>
        <p:nvSpPr>
          <p:cNvPr id="15" name="Rectangle 14">
            <a:extLst>
              <a:ext uri="{FF2B5EF4-FFF2-40B4-BE49-F238E27FC236}">
                <a16:creationId xmlns:a16="http://schemas.microsoft.com/office/drawing/2014/main" id="{D6E0780E-1C56-422D-B290-CF7989D9B704}"/>
              </a:ext>
            </a:extLst>
          </p:cNvPr>
          <p:cNvSpPr/>
          <p:nvPr/>
        </p:nvSpPr>
        <p:spPr>
          <a:xfrm>
            <a:off x="7885470" y="4412226"/>
            <a:ext cx="412955" cy="13716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“latest”</a:t>
            </a:r>
          </a:p>
        </p:txBody>
      </p:sp>
      <p:sp>
        <p:nvSpPr>
          <p:cNvPr id="16" name="Rectangle 15">
            <a:extLst>
              <a:ext uri="{FF2B5EF4-FFF2-40B4-BE49-F238E27FC236}">
                <a16:creationId xmlns:a16="http://schemas.microsoft.com/office/drawing/2014/main" id="{FFDA4B24-C01A-490D-A003-FD6FA6779619}"/>
              </a:ext>
            </a:extLst>
          </p:cNvPr>
          <p:cNvSpPr/>
          <p:nvPr/>
        </p:nvSpPr>
        <p:spPr>
          <a:xfrm>
            <a:off x="8318090" y="4412226"/>
            <a:ext cx="412955" cy="137160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“latest”</a:t>
            </a:r>
          </a:p>
        </p:txBody>
      </p:sp>
      <p:sp>
        <p:nvSpPr>
          <p:cNvPr id="19" name="Rectangle 18">
            <a:extLst>
              <a:ext uri="{FF2B5EF4-FFF2-40B4-BE49-F238E27FC236}">
                <a16:creationId xmlns:a16="http://schemas.microsoft.com/office/drawing/2014/main" id="{2BF80984-1181-437D-BD76-31BC39899E3D}"/>
              </a:ext>
            </a:extLst>
          </p:cNvPr>
          <p:cNvSpPr/>
          <p:nvPr/>
        </p:nvSpPr>
        <p:spPr>
          <a:xfrm>
            <a:off x="9861756" y="4412226"/>
            <a:ext cx="412955" cy="13716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Sha256:12345</a:t>
            </a:r>
          </a:p>
        </p:txBody>
      </p:sp>
      <p:sp>
        <p:nvSpPr>
          <p:cNvPr id="20" name="Rectangle 19">
            <a:extLst>
              <a:ext uri="{FF2B5EF4-FFF2-40B4-BE49-F238E27FC236}">
                <a16:creationId xmlns:a16="http://schemas.microsoft.com/office/drawing/2014/main" id="{91F0D6B2-4C38-44AC-A0BF-2072A886DB88}"/>
              </a:ext>
            </a:extLst>
          </p:cNvPr>
          <p:cNvSpPr/>
          <p:nvPr/>
        </p:nvSpPr>
        <p:spPr>
          <a:xfrm>
            <a:off x="10294376" y="4412226"/>
            <a:ext cx="412955" cy="1371600"/>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anchor="ctr"/>
          <a:lstStyle/>
          <a:p>
            <a:pPr algn="ctr">
              <a:defRPr/>
            </a:pPr>
            <a:r>
              <a:rPr lang="en-US" sz="1400" dirty="0"/>
              <a:t>Sha256:12345</a:t>
            </a:r>
          </a:p>
        </p:txBody>
      </p:sp>
      <p:sp>
        <p:nvSpPr>
          <p:cNvPr id="22" name="&quot;No&quot; Symbol 26">
            <a:extLst>
              <a:ext uri="{FF2B5EF4-FFF2-40B4-BE49-F238E27FC236}">
                <a16:creationId xmlns:a16="http://schemas.microsoft.com/office/drawing/2014/main" id="{29CF2C32-5815-4C57-8268-AFD00D240521}"/>
              </a:ext>
            </a:extLst>
          </p:cNvPr>
          <p:cNvSpPr/>
          <p:nvPr/>
        </p:nvSpPr>
        <p:spPr>
          <a:xfrm>
            <a:off x="8486010" y="1643977"/>
            <a:ext cx="2043567" cy="1998125"/>
          </a:xfrm>
          <a:prstGeom prst="noSmoking">
            <a:avLst/>
          </a:prstGeom>
          <a:solidFill>
            <a:schemeClr val="accent3">
              <a:lumMod val="75000"/>
            </a:schemeClr>
          </a:solidFill>
          <a:ln/>
          <a:scene3d>
            <a:camera prst="orthographicFront"/>
            <a:lightRig rig="threePt" dir="t"/>
          </a:scene3d>
          <a:sp3d>
            <a:bevelT prst="angle"/>
          </a:sp3d>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dirty="0" err="1">
              <a:solidFill>
                <a:schemeClr val="tx1"/>
              </a:solidFill>
            </a:endParaRPr>
          </a:p>
        </p:txBody>
      </p:sp>
    </p:spTree>
    <p:extLst>
      <p:ext uri="{BB962C8B-B14F-4D97-AF65-F5344CB8AC3E}">
        <p14:creationId xmlns:p14="http://schemas.microsoft.com/office/powerpoint/2010/main" val="17072292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animEffect transition="in" filter="fade">
                                      <p:cBhvr>
                                        <p:cTn id="23" dur="500"/>
                                        <p:tgtEl>
                                          <p:spTgt spid="4">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8" end="8"/>
                                            </p:txEl>
                                          </p:spTgt>
                                        </p:tgtEl>
                                        <p:attrNameLst>
                                          <p:attrName>style.visibility</p:attrName>
                                        </p:attrNameLst>
                                      </p:cBhvr>
                                      <p:to>
                                        <p:strVal val="visible"/>
                                      </p:to>
                                    </p:set>
                                    <p:animEffect transition="in" filter="fade">
                                      <p:cBhvr>
                                        <p:cTn id="58" dur="500"/>
                                        <p:tgtEl>
                                          <p:spTgt spid="4">
                                            <p:txEl>
                                              <p:pRg st="8" end="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53" presetClass="entr" presetSubtype="16"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 calcmode="lin" valueType="num">
                                      <p:cBhvr>
                                        <p:cTn id="66" dur="500" fill="hold"/>
                                        <p:tgtEl>
                                          <p:spTgt spid="22"/>
                                        </p:tgtEl>
                                        <p:attrNameLst>
                                          <p:attrName>ppt_w</p:attrName>
                                        </p:attrNameLst>
                                      </p:cBhvr>
                                      <p:tavLst>
                                        <p:tav tm="0">
                                          <p:val>
                                            <p:fltVal val="0"/>
                                          </p:val>
                                        </p:tav>
                                        <p:tav tm="100000">
                                          <p:val>
                                            <p:strVal val="#ppt_w"/>
                                          </p:val>
                                        </p:tav>
                                      </p:tavLst>
                                    </p:anim>
                                    <p:anim calcmode="lin" valueType="num">
                                      <p:cBhvr>
                                        <p:cTn id="67" dur="500" fill="hold"/>
                                        <p:tgtEl>
                                          <p:spTgt spid="22"/>
                                        </p:tgtEl>
                                        <p:attrNameLst>
                                          <p:attrName>ppt_h</p:attrName>
                                        </p:attrNameLst>
                                      </p:cBhvr>
                                      <p:tavLst>
                                        <p:tav tm="0">
                                          <p:val>
                                            <p:fltVal val="0"/>
                                          </p:val>
                                        </p:tav>
                                        <p:tav tm="100000">
                                          <p:val>
                                            <p:strVal val="#ppt_h"/>
                                          </p:val>
                                        </p:tav>
                                      </p:tavLst>
                                    </p:anim>
                                    <p:animEffect transition="in" filter="fade">
                                      <p:cBhvr>
                                        <p:cTn id="68" dur="500"/>
                                        <p:tgtEl>
                                          <p:spTgt spid="22"/>
                                        </p:tgtEl>
                                      </p:cBhvr>
                                    </p:animEffect>
                                  </p:childTnLst>
                                </p:cTn>
                              </p:par>
                              <p:par>
                                <p:cTn id="69" presetID="10" presetClass="entr" presetSubtype="0" fill="hold" nodeType="withEffect">
                                  <p:stCondLst>
                                    <p:cond delay="0"/>
                                  </p:stCondLst>
                                  <p:childTnLst>
                                    <p:set>
                                      <p:cBhvr>
                                        <p:cTn id="70" dur="1" fill="hold">
                                          <p:stCondLst>
                                            <p:cond delay="0"/>
                                          </p:stCondLst>
                                        </p:cTn>
                                        <p:tgtEl>
                                          <p:spTgt spid="4">
                                            <p:txEl>
                                              <p:pRg st="9" end="9"/>
                                            </p:txEl>
                                          </p:spTgt>
                                        </p:tgtEl>
                                        <p:attrNameLst>
                                          <p:attrName>style.visibility</p:attrName>
                                        </p:attrNameLst>
                                      </p:cBhvr>
                                      <p:to>
                                        <p:strVal val="visible"/>
                                      </p:to>
                                    </p:set>
                                    <p:animEffect transition="in" filter="fade">
                                      <p:cBhvr>
                                        <p:cTn id="71" dur="500"/>
                                        <p:tgtEl>
                                          <p:spTgt spid="4">
                                            <p:txEl>
                                              <p:pRg st="9" end="9"/>
                                            </p:txEl>
                                          </p:spTgt>
                                        </p:tgtEl>
                                      </p:cBhvr>
                                    </p:animEffect>
                                  </p:childTnLst>
                                </p:cTn>
                              </p:par>
                            </p:childTnLst>
                          </p:cTn>
                        </p:par>
                        <p:par>
                          <p:cTn id="72" fill="hold" nodeType="afterGroup">
                            <p:stCondLst>
                              <p:cond delay="500"/>
                            </p:stCondLst>
                            <p:childTnLst>
                              <p:par>
                                <p:cTn id="73" presetID="10" presetClass="entr" presetSubtype="0" fill="hold" nodeType="after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fade">
                                      <p:cBhvr>
                                        <p:cTn id="75" dur="500"/>
                                        <p:tgtEl>
                                          <p:spTgt spid="15"/>
                                        </p:tgtEl>
                                      </p:cBhvr>
                                    </p:animEffect>
                                  </p:childTnLst>
                                </p:cTn>
                              </p:par>
                            </p:childTnLst>
                          </p:cTn>
                        </p:par>
                        <p:par>
                          <p:cTn id="76" fill="hold" nodeType="afterGroup">
                            <p:stCondLst>
                              <p:cond delay="1000"/>
                            </p:stCondLst>
                            <p:childTnLst>
                              <p:par>
                                <p:cTn id="77" presetID="10" presetClass="entr" presetSubtype="0" fill="hold"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par>
                          <p:cTn id="80" fill="hold" nodeType="afterGroup">
                            <p:stCondLst>
                              <p:cond delay="1500"/>
                            </p:stCondLst>
                            <p:childTnLst>
                              <p:par>
                                <p:cTn id="81" presetID="10" presetClass="entr" presetSubtype="0" fill="hold" nodeType="after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500"/>
                                        <p:tgtEl>
                                          <p:spTgt spid="19"/>
                                        </p:tgtEl>
                                      </p:cBhvr>
                                    </p:animEffect>
                                  </p:childTnLst>
                                </p:cTn>
                              </p:par>
                            </p:childTnLst>
                          </p:cTn>
                        </p:par>
                        <p:par>
                          <p:cTn id="84" fill="hold" nodeType="afterGroup">
                            <p:stCondLst>
                              <p:cond delay="2000"/>
                            </p:stCondLst>
                            <p:childTnLst>
                              <p:par>
                                <p:cTn id="85" presetID="10" presetClass="entr" presetSubtype="0" fill="hold" nodeType="after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ED7023-8B68-4078-AD5E-CB570F65F302}"/>
              </a:ext>
            </a:extLst>
          </p:cNvPr>
          <p:cNvSpPr>
            <a:spLocks noGrp="1"/>
          </p:cNvSpPr>
          <p:nvPr>
            <p:ph idx="1"/>
          </p:nvPr>
        </p:nvSpPr>
        <p:spPr>
          <a:xfrm>
            <a:off x="279400" y="1146175"/>
            <a:ext cx="7937500" cy="1990725"/>
          </a:xfrm>
        </p:spPr>
        <p:txBody>
          <a:bodyPr/>
          <a:lstStyle/>
          <a:p>
            <a:pPr>
              <a:defRPr/>
            </a:pPr>
            <a:r>
              <a:rPr lang="en-US" dirty="0"/>
              <a:t>Primary Objective: Facilitate Application Deployment</a:t>
            </a:r>
          </a:p>
          <a:p>
            <a:pPr lvl="1">
              <a:defRPr/>
            </a:pPr>
            <a:r>
              <a:rPr lang="en-US" dirty="0"/>
              <a:t>Abstracts Replication Controllers and Pods from Users</a:t>
            </a:r>
          </a:p>
          <a:p>
            <a:pPr>
              <a:defRPr/>
            </a:pPr>
            <a:r>
              <a:rPr lang="en-US" dirty="0" err="1"/>
              <a:t>DeploymentConfig</a:t>
            </a:r>
            <a:endParaRPr lang="en-US" dirty="0"/>
          </a:p>
          <a:p>
            <a:pPr lvl="1">
              <a:defRPr/>
            </a:pPr>
            <a:r>
              <a:rPr lang="en-US" dirty="0"/>
              <a:t>Defines the conditions for a new deployment</a:t>
            </a:r>
          </a:p>
          <a:p>
            <a:pPr lvl="2">
              <a:defRPr/>
            </a:pPr>
            <a:r>
              <a:rPr lang="en-US" dirty="0"/>
              <a:t>Configuration and Image changes supported</a:t>
            </a:r>
          </a:p>
          <a:p>
            <a:pPr lvl="1">
              <a:defRPr/>
            </a:pPr>
            <a:r>
              <a:rPr lang="en-US" dirty="0"/>
              <a:t>Defines deployment strategy</a:t>
            </a:r>
          </a:p>
          <a:p>
            <a:pPr lvl="2">
              <a:defRPr/>
            </a:pPr>
            <a:r>
              <a:rPr lang="en-US" dirty="0"/>
              <a:t>Rolling, Recreate, Blue/Green, A/B, Custom</a:t>
            </a:r>
          </a:p>
          <a:p>
            <a:pPr lvl="2">
              <a:defRPr/>
            </a:pPr>
            <a:r>
              <a:rPr lang="en-US" dirty="0"/>
              <a:t>Requires “readiness” probes for pods</a:t>
            </a:r>
          </a:p>
          <a:p>
            <a:pPr lvl="1">
              <a:defRPr/>
            </a:pPr>
            <a:r>
              <a:rPr lang="en-US" dirty="0"/>
              <a:t>Rollback via </a:t>
            </a:r>
            <a:r>
              <a:rPr lang="en-US" dirty="0" err="1"/>
              <a:t>DeploymentConfigRollback</a:t>
            </a:r>
            <a:endParaRPr lang="en-US" dirty="0"/>
          </a:p>
        </p:txBody>
      </p:sp>
      <p:sp>
        <p:nvSpPr>
          <p:cNvPr id="32771" name="Title 1">
            <a:extLst>
              <a:ext uri="{FF2B5EF4-FFF2-40B4-BE49-F238E27FC236}">
                <a16:creationId xmlns:a16="http://schemas.microsoft.com/office/drawing/2014/main" id="{1FA1AD8A-13E1-4D7E-BCA8-9214DF8A92D2}"/>
              </a:ext>
            </a:extLst>
          </p:cNvPr>
          <p:cNvSpPr>
            <a:spLocks noGrp="1"/>
          </p:cNvSpPr>
          <p:nvPr>
            <p:ph type="title"/>
          </p:nvPr>
        </p:nvSpPr>
        <p:spPr>
          <a:xfrm>
            <a:off x="279400" y="142875"/>
            <a:ext cx="11074400" cy="793750"/>
          </a:xfrm>
        </p:spPr>
        <p:txBody>
          <a:bodyPr/>
          <a:lstStyle/>
          <a:p>
            <a:r>
              <a:rPr lang="en-US" altLang="en-US"/>
              <a:t>Deployments and Triggers</a:t>
            </a:r>
          </a:p>
        </p:txBody>
      </p:sp>
      <p:sp>
        <p:nvSpPr>
          <p:cNvPr id="32772" name="TextBox 3">
            <a:extLst>
              <a:ext uri="{FF2B5EF4-FFF2-40B4-BE49-F238E27FC236}">
                <a16:creationId xmlns:a16="http://schemas.microsoft.com/office/drawing/2014/main" id="{7D15907E-688D-4AD2-8BA3-AF13F995E1C3}"/>
              </a:ext>
            </a:extLst>
          </p:cNvPr>
          <p:cNvSpPr txBox="1">
            <a:spLocks noChangeArrowheads="1"/>
          </p:cNvSpPr>
          <p:nvPr/>
        </p:nvSpPr>
        <p:spPr bwMode="auto">
          <a:xfrm>
            <a:off x="8216900" y="1249363"/>
            <a:ext cx="3716338" cy="4708525"/>
          </a:xfrm>
          <a:prstGeom prst="rect">
            <a:avLst/>
          </a:prstGeom>
          <a:noFill/>
          <a:ln w="9525">
            <a:solidFill>
              <a:srgbClr val="7030A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500">
                <a:solidFill>
                  <a:schemeClr val="tx1"/>
                </a:solidFill>
                <a:latin typeface="Open Sans"/>
              </a:defRPr>
            </a:lvl1pPr>
            <a:lvl2pPr marL="742950" indent="-285750">
              <a:lnSpc>
                <a:spcPct val="90000"/>
              </a:lnSpc>
              <a:spcBef>
                <a:spcPts val="500"/>
              </a:spcBef>
              <a:buFont typeface="Arial" panose="020B0604020202020204" pitchFamily="34" charset="0"/>
              <a:buChar char="•"/>
              <a:defRPr sz="2300">
                <a:solidFill>
                  <a:srgbClr val="757575"/>
                </a:solidFill>
                <a:latin typeface="Open Sans"/>
              </a:defRPr>
            </a:lvl2pPr>
            <a:lvl3pPr marL="1143000" indent="-228600">
              <a:lnSpc>
                <a:spcPct val="90000"/>
              </a:lnSpc>
              <a:spcBef>
                <a:spcPts val="500"/>
              </a:spcBef>
              <a:buFont typeface="Arial" panose="020B0604020202020204" pitchFamily="34" charset="0"/>
              <a:buChar char="•"/>
              <a:defRPr sz="2000">
                <a:solidFill>
                  <a:srgbClr val="095B83"/>
                </a:solidFill>
                <a:latin typeface="Open Sans"/>
              </a:defRPr>
            </a:lvl3pPr>
            <a:lvl4pPr marL="1600200" indent="-228600">
              <a:lnSpc>
                <a:spcPct val="90000"/>
              </a:lnSpc>
              <a:spcBef>
                <a:spcPts val="500"/>
              </a:spcBef>
              <a:buFont typeface="Arial" panose="020B0604020202020204" pitchFamily="34" charset="0"/>
              <a:buChar char="•"/>
              <a:defRPr>
                <a:solidFill>
                  <a:srgbClr val="095B83"/>
                </a:solidFill>
                <a:latin typeface="Open Sans"/>
              </a:defRPr>
            </a:lvl4pPr>
            <a:lvl5pPr marL="2057400" indent="-228600">
              <a:lnSpc>
                <a:spcPct val="90000"/>
              </a:lnSpc>
              <a:spcBef>
                <a:spcPts val="500"/>
              </a:spcBef>
              <a:buFont typeface="Arial" panose="020B0604020202020204" pitchFamily="34" charset="0"/>
              <a:buChar char="•"/>
              <a:defRPr>
                <a:solidFill>
                  <a:srgbClr val="7F7F7F"/>
                </a:solidFill>
                <a:latin typeface="Open Sans"/>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7F7F7F"/>
                </a:solidFill>
                <a:latin typeface="Open Sans"/>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7F7F7F"/>
                </a:solidFill>
                <a:latin typeface="Open Sans"/>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7F7F7F"/>
                </a:solidFill>
                <a:latin typeface="Open Sans"/>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7F7F7F"/>
                </a:solidFill>
                <a:latin typeface="Open Sans"/>
              </a:defRPr>
            </a:lvl9pPr>
          </a:lstStyle>
          <a:p>
            <a:pPr>
              <a:lnSpc>
                <a:spcPct val="100000"/>
              </a:lnSpc>
              <a:spcBef>
                <a:spcPct val="0"/>
              </a:spcBef>
              <a:buFontTx/>
              <a:buNone/>
            </a:pPr>
            <a:r>
              <a:rPr lang="en-US" altLang="en-US" sz="1200">
                <a:latin typeface="Consolas" panose="020B0609020204030204" pitchFamily="49" charset="0"/>
              </a:rPr>
              <a:t>kind: "DeploymentConfig"</a:t>
            </a:r>
          </a:p>
          <a:p>
            <a:pPr>
              <a:lnSpc>
                <a:spcPct val="100000"/>
              </a:lnSpc>
              <a:spcBef>
                <a:spcPct val="0"/>
              </a:spcBef>
              <a:buFontTx/>
              <a:buNone/>
            </a:pPr>
            <a:r>
              <a:rPr lang="en-US" altLang="en-US" sz="1200">
                <a:latin typeface="Consolas" panose="020B0609020204030204" pitchFamily="49" charset="0"/>
              </a:rPr>
              <a:t>apiVersion: "v1"</a:t>
            </a:r>
          </a:p>
          <a:p>
            <a:pPr>
              <a:lnSpc>
                <a:spcPct val="100000"/>
              </a:lnSpc>
              <a:spcBef>
                <a:spcPct val="0"/>
              </a:spcBef>
              <a:buFontTx/>
              <a:buNone/>
            </a:pPr>
            <a:r>
              <a:rPr lang="en-US" altLang="en-US" sz="1200">
                <a:latin typeface="Consolas" panose="020B0609020204030204" pitchFamily="49" charset="0"/>
              </a:rPr>
              <a:t>metadata:</a:t>
            </a:r>
          </a:p>
          <a:p>
            <a:pPr>
              <a:lnSpc>
                <a:spcPct val="100000"/>
              </a:lnSpc>
              <a:spcBef>
                <a:spcPct val="0"/>
              </a:spcBef>
              <a:buFontTx/>
              <a:buNone/>
            </a:pPr>
            <a:r>
              <a:rPr lang="en-US" altLang="en-US" sz="1200">
                <a:latin typeface="Consolas" panose="020B0609020204030204" pitchFamily="49" charset="0"/>
              </a:rPr>
              <a:t>  name: "frontend"</a:t>
            </a:r>
          </a:p>
          <a:p>
            <a:pPr>
              <a:lnSpc>
                <a:spcPct val="100000"/>
              </a:lnSpc>
              <a:spcBef>
                <a:spcPct val="0"/>
              </a:spcBef>
              <a:buFontTx/>
              <a:buNone/>
            </a:pPr>
            <a:r>
              <a:rPr lang="en-US" altLang="en-US" sz="1200">
                <a:latin typeface="Consolas" panose="020B0609020204030204" pitchFamily="49" charset="0"/>
              </a:rPr>
              <a:t>spec:</a:t>
            </a:r>
          </a:p>
          <a:p>
            <a:pPr>
              <a:lnSpc>
                <a:spcPct val="100000"/>
              </a:lnSpc>
              <a:spcBef>
                <a:spcPct val="0"/>
              </a:spcBef>
              <a:buFontTx/>
              <a:buNone/>
            </a:pPr>
            <a:r>
              <a:rPr lang="en-US" altLang="en-US" sz="1200">
                <a:latin typeface="Consolas" panose="020B0609020204030204" pitchFamily="49" charset="0"/>
              </a:rPr>
              <a:t>  template: </a:t>
            </a:r>
          </a:p>
          <a:p>
            <a:pPr>
              <a:lnSpc>
                <a:spcPct val="100000"/>
              </a:lnSpc>
              <a:spcBef>
                <a:spcPct val="0"/>
              </a:spcBef>
              <a:buFontTx/>
              <a:buNone/>
            </a:pPr>
            <a:r>
              <a:rPr lang="en-US" altLang="en-US" sz="1200">
                <a:latin typeface="Consolas" panose="020B0609020204030204" pitchFamily="49" charset="0"/>
              </a:rPr>
              <a:t>    metadata:</a:t>
            </a:r>
          </a:p>
          <a:p>
            <a:pPr>
              <a:lnSpc>
                <a:spcPct val="100000"/>
              </a:lnSpc>
              <a:spcBef>
                <a:spcPct val="0"/>
              </a:spcBef>
              <a:buFontTx/>
              <a:buNone/>
            </a:pPr>
            <a:r>
              <a:rPr lang="en-US" altLang="en-US" sz="1200">
                <a:latin typeface="Consolas" panose="020B0609020204030204" pitchFamily="49" charset="0"/>
              </a:rPr>
              <a:t>      labels:</a:t>
            </a:r>
          </a:p>
          <a:p>
            <a:pPr>
              <a:lnSpc>
                <a:spcPct val="100000"/>
              </a:lnSpc>
              <a:spcBef>
                <a:spcPct val="0"/>
              </a:spcBef>
              <a:buFontTx/>
              <a:buNone/>
            </a:pPr>
            <a:r>
              <a:rPr lang="en-US" altLang="en-US" sz="1200">
                <a:latin typeface="Consolas" panose="020B0609020204030204" pitchFamily="49" charset="0"/>
              </a:rPr>
              <a:t>        name: "frontend"</a:t>
            </a:r>
          </a:p>
          <a:p>
            <a:pPr>
              <a:lnSpc>
                <a:spcPct val="100000"/>
              </a:lnSpc>
              <a:spcBef>
                <a:spcPct val="0"/>
              </a:spcBef>
              <a:buFontTx/>
              <a:buNone/>
            </a:pPr>
            <a:r>
              <a:rPr lang="en-US" altLang="en-US" sz="1200">
                <a:latin typeface="Consolas" panose="020B0609020204030204" pitchFamily="49" charset="0"/>
              </a:rPr>
              <a:t>    spec:</a:t>
            </a:r>
          </a:p>
          <a:p>
            <a:pPr>
              <a:lnSpc>
                <a:spcPct val="100000"/>
              </a:lnSpc>
              <a:spcBef>
                <a:spcPct val="0"/>
              </a:spcBef>
              <a:buFontTx/>
              <a:buNone/>
            </a:pPr>
            <a:r>
              <a:rPr lang="en-US" altLang="en-US" sz="1200">
                <a:latin typeface="Consolas" panose="020B0609020204030204" pitchFamily="49" charset="0"/>
              </a:rPr>
              <a:t>      containers:</a:t>
            </a:r>
          </a:p>
          <a:p>
            <a:pPr>
              <a:lnSpc>
                <a:spcPct val="100000"/>
              </a:lnSpc>
              <a:spcBef>
                <a:spcPct val="0"/>
              </a:spcBef>
              <a:buFontTx/>
              <a:buNone/>
            </a:pPr>
            <a:r>
              <a:rPr lang="en-US" altLang="en-US" sz="1200">
                <a:latin typeface="Consolas" panose="020B0609020204030204" pitchFamily="49" charset="0"/>
              </a:rPr>
              <a:t>        - name: "helloworld"</a:t>
            </a:r>
          </a:p>
          <a:p>
            <a:pPr>
              <a:lnSpc>
                <a:spcPct val="100000"/>
              </a:lnSpc>
              <a:spcBef>
                <a:spcPct val="0"/>
              </a:spcBef>
              <a:buFontTx/>
              <a:buNone/>
            </a:pPr>
            <a:r>
              <a:rPr lang="en-US" altLang="en-US" sz="1200">
                <a:latin typeface="Consolas" panose="020B0609020204030204" pitchFamily="49" charset="0"/>
              </a:rPr>
              <a:t>          image: "openshift/helloworld"</a:t>
            </a:r>
          </a:p>
          <a:p>
            <a:pPr>
              <a:lnSpc>
                <a:spcPct val="100000"/>
              </a:lnSpc>
              <a:spcBef>
                <a:spcPct val="0"/>
              </a:spcBef>
              <a:buFontTx/>
              <a:buNone/>
            </a:pPr>
            <a:r>
              <a:rPr lang="en-US" altLang="en-US" sz="1200">
                <a:latin typeface="Consolas" panose="020B0609020204030204" pitchFamily="49" charset="0"/>
              </a:rPr>
              <a:t>triggers:</a:t>
            </a:r>
          </a:p>
          <a:p>
            <a:pPr>
              <a:lnSpc>
                <a:spcPct val="100000"/>
              </a:lnSpc>
              <a:spcBef>
                <a:spcPct val="0"/>
              </a:spcBef>
              <a:buFontTx/>
              <a:buNone/>
            </a:pPr>
            <a:r>
              <a:rPr lang="en-US" altLang="en-US" sz="1200">
                <a:latin typeface="Consolas" panose="020B0609020204030204" pitchFamily="49" charset="0"/>
              </a:rPr>
              <a:t>    - type: "ConfigChange" </a:t>
            </a:r>
          </a:p>
          <a:p>
            <a:pPr>
              <a:lnSpc>
                <a:spcPct val="100000"/>
              </a:lnSpc>
              <a:spcBef>
                <a:spcPct val="0"/>
              </a:spcBef>
              <a:buFontTx/>
              <a:buNone/>
            </a:pPr>
            <a:r>
              <a:rPr lang="en-US" altLang="en-US" sz="1200">
                <a:latin typeface="Consolas" panose="020B0609020204030204" pitchFamily="49" charset="0"/>
              </a:rPr>
              <a:t>    - type: "ImageChange" </a:t>
            </a:r>
          </a:p>
          <a:p>
            <a:pPr>
              <a:lnSpc>
                <a:spcPct val="100000"/>
              </a:lnSpc>
              <a:spcBef>
                <a:spcPct val="0"/>
              </a:spcBef>
              <a:buFontTx/>
              <a:buNone/>
            </a:pPr>
            <a:r>
              <a:rPr lang="en-US" altLang="en-US" sz="1200">
                <a:latin typeface="Consolas" panose="020B0609020204030204" pitchFamily="49" charset="0"/>
              </a:rPr>
              <a:t>      imageChangeParams:</a:t>
            </a:r>
          </a:p>
          <a:p>
            <a:pPr>
              <a:lnSpc>
                <a:spcPct val="100000"/>
              </a:lnSpc>
              <a:spcBef>
                <a:spcPct val="0"/>
              </a:spcBef>
              <a:buFontTx/>
              <a:buNone/>
            </a:pPr>
            <a:r>
              <a:rPr lang="en-US" altLang="en-US" sz="1200">
                <a:latin typeface="Consolas" panose="020B0609020204030204" pitchFamily="49" charset="0"/>
              </a:rPr>
              <a:t>        automatic: true</a:t>
            </a:r>
          </a:p>
          <a:p>
            <a:pPr>
              <a:lnSpc>
                <a:spcPct val="100000"/>
              </a:lnSpc>
              <a:spcBef>
                <a:spcPct val="0"/>
              </a:spcBef>
              <a:buFontTx/>
              <a:buNone/>
            </a:pPr>
            <a:r>
              <a:rPr lang="en-US" altLang="en-US" sz="1200">
                <a:latin typeface="Consolas" panose="020B0609020204030204" pitchFamily="49" charset="0"/>
              </a:rPr>
              <a:t>        containerNames:</a:t>
            </a:r>
          </a:p>
          <a:p>
            <a:pPr>
              <a:lnSpc>
                <a:spcPct val="100000"/>
              </a:lnSpc>
              <a:spcBef>
                <a:spcPct val="0"/>
              </a:spcBef>
              <a:buFontTx/>
              <a:buNone/>
            </a:pPr>
            <a:r>
              <a:rPr lang="en-US" altLang="en-US" sz="1200">
                <a:latin typeface="Consolas" panose="020B0609020204030204" pitchFamily="49" charset="0"/>
              </a:rPr>
              <a:t>          - "helloworld"</a:t>
            </a:r>
          </a:p>
          <a:p>
            <a:pPr>
              <a:lnSpc>
                <a:spcPct val="100000"/>
              </a:lnSpc>
              <a:spcBef>
                <a:spcPct val="0"/>
              </a:spcBef>
              <a:buFontTx/>
              <a:buNone/>
            </a:pPr>
            <a:r>
              <a:rPr lang="en-US" altLang="en-US" sz="1200">
                <a:latin typeface="Consolas" panose="020B0609020204030204" pitchFamily="49" charset="0"/>
              </a:rPr>
              <a:t>        from:</a:t>
            </a:r>
          </a:p>
          <a:p>
            <a:pPr>
              <a:lnSpc>
                <a:spcPct val="100000"/>
              </a:lnSpc>
              <a:spcBef>
                <a:spcPct val="0"/>
              </a:spcBef>
              <a:buFontTx/>
              <a:buNone/>
            </a:pPr>
            <a:r>
              <a:rPr lang="en-US" altLang="en-US" sz="1200">
                <a:latin typeface="Consolas" panose="020B0609020204030204" pitchFamily="49" charset="0"/>
              </a:rPr>
              <a:t>          kind: "ImageStreamTag"</a:t>
            </a:r>
          </a:p>
          <a:p>
            <a:pPr>
              <a:lnSpc>
                <a:spcPct val="100000"/>
              </a:lnSpc>
              <a:spcBef>
                <a:spcPct val="0"/>
              </a:spcBef>
              <a:buFontTx/>
              <a:buNone/>
            </a:pPr>
            <a:r>
              <a:rPr lang="en-US" altLang="en-US" sz="1200">
                <a:latin typeface="Consolas" panose="020B0609020204030204" pitchFamily="49" charset="0"/>
              </a:rPr>
              <a:t>          name: “helloworld:latest"</a:t>
            </a:r>
          </a:p>
          <a:p>
            <a:pPr>
              <a:lnSpc>
                <a:spcPct val="100000"/>
              </a:lnSpc>
              <a:spcBef>
                <a:spcPct val="0"/>
              </a:spcBef>
              <a:buFontTx/>
              <a:buNone/>
            </a:pPr>
            <a:r>
              <a:rPr lang="en-US" altLang="en-US" sz="1200">
                <a:latin typeface="Consolas" panose="020B0609020204030204" pitchFamily="49" charset="0"/>
              </a:rPr>
              <a:t>  strategy: </a:t>
            </a:r>
          </a:p>
          <a:p>
            <a:pPr>
              <a:lnSpc>
                <a:spcPct val="100000"/>
              </a:lnSpc>
              <a:spcBef>
                <a:spcPct val="0"/>
              </a:spcBef>
              <a:buFontTx/>
              <a:buNone/>
            </a:pPr>
            <a:r>
              <a:rPr lang="en-US" altLang="en-US" sz="1200">
                <a:latin typeface="Consolas" panose="020B0609020204030204" pitchFamily="49" charset="0"/>
              </a:rPr>
              <a:t>    type: "Rolling"</a:t>
            </a:r>
          </a:p>
        </p:txBody>
      </p:sp>
      <p:sp>
        <p:nvSpPr>
          <p:cNvPr id="5" name="Rounded Rectangle 14">
            <a:extLst>
              <a:ext uri="{FF2B5EF4-FFF2-40B4-BE49-F238E27FC236}">
                <a16:creationId xmlns:a16="http://schemas.microsoft.com/office/drawing/2014/main" id="{7DAC5FE7-11DE-4D31-962F-D943258319F5}"/>
              </a:ext>
            </a:extLst>
          </p:cNvPr>
          <p:cNvSpPr/>
          <p:nvPr/>
        </p:nvSpPr>
        <p:spPr>
          <a:xfrm>
            <a:off x="8216900" y="3702050"/>
            <a:ext cx="933450" cy="201613"/>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6" name="Rounded Rectangle 14">
            <a:extLst>
              <a:ext uri="{FF2B5EF4-FFF2-40B4-BE49-F238E27FC236}">
                <a16:creationId xmlns:a16="http://schemas.microsoft.com/office/drawing/2014/main" id="{4756F312-7666-4DFA-95EB-3AE0CC8405E0}"/>
              </a:ext>
            </a:extLst>
          </p:cNvPr>
          <p:cNvSpPr/>
          <p:nvPr/>
        </p:nvSpPr>
        <p:spPr>
          <a:xfrm>
            <a:off x="8575675" y="3903663"/>
            <a:ext cx="1963738" cy="200025"/>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7" name="Rounded Rectangle 14">
            <a:extLst>
              <a:ext uri="{FF2B5EF4-FFF2-40B4-BE49-F238E27FC236}">
                <a16:creationId xmlns:a16="http://schemas.microsoft.com/office/drawing/2014/main" id="{D755CFC8-3726-4851-B398-B2361DAAF619}"/>
              </a:ext>
            </a:extLst>
          </p:cNvPr>
          <p:cNvSpPr/>
          <p:nvPr/>
        </p:nvSpPr>
        <p:spPr>
          <a:xfrm>
            <a:off x="8575675" y="4089400"/>
            <a:ext cx="1963738" cy="201613"/>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8" name="Rounded Rectangle 14">
            <a:extLst>
              <a:ext uri="{FF2B5EF4-FFF2-40B4-BE49-F238E27FC236}">
                <a16:creationId xmlns:a16="http://schemas.microsoft.com/office/drawing/2014/main" id="{58811C7B-D71D-438A-873C-EE3A31B71A74}"/>
              </a:ext>
            </a:extLst>
          </p:cNvPr>
          <p:cNvSpPr/>
          <p:nvPr/>
        </p:nvSpPr>
        <p:spPr>
          <a:xfrm>
            <a:off x="8575675" y="4276725"/>
            <a:ext cx="1963738" cy="192088"/>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9" name="Rounded Rectangle 14">
            <a:extLst>
              <a:ext uri="{FF2B5EF4-FFF2-40B4-BE49-F238E27FC236}">
                <a16:creationId xmlns:a16="http://schemas.microsoft.com/office/drawing/2014/main" id="{8A904773-B064-4A19-B8E3-E3F30E280C8F}"/>
              </a:ext>
            </a:extLst>
          </p:cNvPr>
          <p:cNvSpPr/>
          <p:nvPr/>
        </p:nvSpPr>
        <p:spPr>
          <a:xfrm>
            <a:off x="8959850" y="4446588"/>
            <a:ext cx="1579563" cy="125412"/>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10" name="Rounded Rectangle 14">
            <a:extLst>
              <a:ext uri="{FF2B5EF4-FFF2-40B4-BE49-F238E27FC236}">
                <a16:creationId xmlns:a16="http://schemas.microsoft.com/office/drawing/2014/main" id="{A2034A0F-E9A0-4DF9-BDE2-E5B9E4E4227D}"/>
              </a:ext>
            </a:extLst>
          </p:cNvPr>
          <p:cNvSpPr/>
          <p:nvPr/>
        </p:nvSpPr>
        <p:spPr>
          <a:xfrm>
            <a:off x="8493125" y="5497513"/>
            <a:ext cx="808038" cy="200025"/>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11" name="Rounded Rectangle 14">
            <a:extLst>
              <a:ext uri="{FF2B5EF4-FFF2-40B4-BE49-F238E27FC236}">
                <a16:creationId xmlns:a16="http://schemas.microsoft.com/office/drawing/2014/main" id="{7EB0682C-4281-442E-BFBA-0B7BB4E03A5B}"/>
              </a:ext>
            </a:extLst>
          </p:cNvPr>
          <p:cNvSpPr/>
          <p:nvPr/>
        </p:nvSpPr>
        <p:spPr>
          <a:xfrm>
            <a:off x="8624888" y="5708650"/>
            <a:ext cx="1365250" cy="176213"/>
          </a:xfrm>
          <a:prstGeom prst="roundRect">
            <a:avLst/>
          </a:prstGeom>
          <a:solidFill>
            <a:srgbClr val="FFC000">
              <a:alpha val="24000"/>
            </a:srgbClr>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18148215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par>
                          <p:cTn id="14" fill="hold" nodeType="afterGroup">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nodeType="afterGroup">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nodeType="afterGroup">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nodeType="afterGroup">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left)">
                                      <p:cBhvr>
                                        <p:cTn id="29" dur="500"/>
                                        <p:tgtEl>
                                          <p:spTgt spid="8"/>
                                        </p:tgtEl>
                                      </p:cBhvr>
                                    </p:animEffect>
                                  </p:childTnLst>
                                </p:cTn>
                              </p:par>
                            </p:childTnLst>
                          </p:cTn>
                        </p:par>
                        <p:par>
                          <p:cTn id="30" fill="hold" nodeType="afterGroup">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7" end="7"/>
                                            </p:txEl>
                                          </p:spTgt>
                                        </p:tgtEl>
                                        <p:attrNameLst>
                                          <p:attrName>style.visibility</p:attrName>
                                        </p:attrNameLst>
                                      </p:cBhvr>
                                      <p:to>
                                        <p:strVal val="visible"/>
                                      </p:to>
                                    </p:set>
                                    <p:animEffect transition="in" filter="fade">
                                      <p:cBhvr>
                                        <p:cTn id="44" dur="500"/>
                                        <p:tgtEl>
                                          <p:spTgt spid="3">
                                            <p:txEl>
                                              <p:pRg st="7" end="7"/>
                                            </p:txEl>
                                          </p:spTgt>
                                        </p:tgtEl>
                                      </p:cBhvr>
                                    </p:animEffect>
                                  </p:childTnLst>
                                </p:cTn>
                              </p:par>
                            </p:childTnLst>
                          </p:cTn>
                        </p:par>
                        <p:par>
                          <p:cTn id="45" fill="hold" nodeType="afterGroup">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par>
                          <p:cTn id="49" fill="hold" nodeType="afterGroup">
                            <p:stCondLst>
                              <p:cond delay="1000"/>
                            </p:stCondLst>
                            <p:childTnLst>
                              <p:par>
                                <p:cTn id="50" presetID="22" presetClass="entr" presetSubtype="8"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Effect transition="in" filter="fade">
                                      <p:cBhvr>
                                        <p:cTn id="5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Black Duck Dark Template">
  <a:themeElements>
    <a:clrScheme name="BlackDuckColorTheme 1">
      <a:dk1>
        <a:srgbClr val="000000"/>
      </a:dk1>
      <a:lt1>
        <a:srgbClr val="FFFFFF"/>
      </a:lt1>
      <a:dk2>
        <a:srgbClr val="535353"/>
      </a:dk2>
      <a:lt2>
        <a:srgbClr val="EAEAEA"/>
      </a:lt2>
      <a:accent1>
        <a:srgbClr val="28AEF0"/>
      </a:accent1>
      <a:accent2>
        <a:srgbClr val="FE9833"/>
      </a:accent2>
      <a:accent3>
        <a:srgbClr val="EF4823"/>
      </a:accent3>
      <a:accent4>
        <a:srgbClr val="A0C564"/>
      </a:accent4>
      <a:accent5>
        <a:srgbClr val="659764"/>
      </a:accent5>
      <a:accent6>
        <a:srgbClr val="176959"/>
      </a:accent6>
      <a:hlink>
        <a:srgbClr val="28AEF0"/>
      </a:hlink>
      <a:folHlink>
        <a:srgbClr val="00629B"/>
      </a:folHlink>
    </a:clrScheme>
    <a:fontScheme name="BlackDuckFontTheme">
      <a:majorFont>
        <a:latin typeface="Open Sans Bol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B95A8709-9D4D-404B-B6C8-E48542D493E1}" vid="{E2ADC2D1-4062-2C4F-BAF7-CF60EC48C5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8092</TotalTime>
  <Words>2564</Words>
  <Application>Microsoft Office PowerPoint</Application>
  <PresentationFormat>Widescreen</PresentationFormat>
  <Paragraphs>336</Paragraphs>
  <Slides>27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Consolas</vt:lpstr>
      <vt:lpstr>DINPro</vt:lpstr>
      <vt:lpstr>Open Sans</vt:lpstr>
      <vt:lpstr>Open Sans Bold</vt:lpstr>
      <vt:lpstr>Wingdings</vt:lpstr>
      <vt:lpstr>Black Duck Dark Template</vt:lpstr>
      <vt:lpstr>Establishing Container Trust at Scale</vt:lpstr>
      <vt:lpstr>Review: Container Build and Deployment Process</vt:lpstr>
      <vt:lpstr>Container Image Build Process</vt:lpstr>
      <vt:lpstr>How Images are Created – Core Components of a Dockerfile</vt:lpstr>
      <vt:lpstr>How Images are Created – Docker Engine Cache</vt:lpstr>
      <vt:lpstr>How Images are Created – Image Layer History</vt:lpstr>
      <vt:lpstr>How Images are Created – Image Layer Cache Impacts Build</vt:lpstr>
      <vt:lpstr>Image Consistency and Pull Specifications</vt:lpstr>
      <vt:lpstr>Deployments and Triggers</vt:lpstr>
      <vt:lpstr>OpenShift Source To Image and Build Pipelines</vt:lpstr>
      <vt:lpstr>Patching Containers – A/B Testing Using DeploymentConfig</vt:lpstr>
      <vt:lpstr>Security Driven Development and Deployment</vt:lpstr>
      <vt:lpstr>Moving to Scale</vt:lpstr>
      <vt:lpstr>What is “Scale”?</vt:lpstr>
      <vt:lpstr>Data Breaches are Serious Business</vt:lpstr>
      <vt:lpstr>Question Everything and Continually Evaluate Trust</vt:lpstr>
      <vt:lpstr>Proprietary Software Rules Aren’t Open Source</vt:lpstr>
      <vt:lpstr>The Tale of CVE-2017-5638 and Equifax</vt:lpstr>
      <vt:lpstr>Security Analysis Isn't Only SAST/IAST/DAST</vt:lpstr>
      <vt:lpstr>Don’t Give Attackers Opportunities</vt:lpstr>
      <vt:lpstr>Focus on Factors Impacting Risk</vt:lpstr>
      <vt:lpstr>We Don’t Patch Containers – But Patches Matter</vt:lpstr>
      <vt:lpstr>PowerPoint Presentation</vt:lpstr>
      <vt:lpstr>Sources of Truth</vt:lpstr>
      <vt:lpstr>Layer Container Security For Maximum Impact</vt:lpstr>
      <vt:lpstr>Managing Open Source Security Requires End-End Visibility</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DevSecCon London 2016</dc:title>
  <dc:subject/>
  <dc:creator>DevSecCon Ltd</dc:creator>
  <cp:keywords/>
  <dc:description/>
  <cp:lastModifiedBy>Tim Mackey</cp:lastModifiedBy>
  <cp:revision>64</cp:revision>
  <dcterms:created xsi:type="dcterms:W3CDTF">2016-09-25T12:57:10Z</dcterms:created>
  <dcterms:modified xsi:type="dcterms:W3CDTF">2017-12-04T00:22:39Z</dcterms:modified>
  <cp:category/>
</cp:coreProperties>
</file>